
<file path=[Content_Types].xml><?xml version="1.0" encoding="utf-8"?>
<Types xmlns="http://schemas.openxmlformats.org/package/2006/content-types">
  <Default Extension="jpeg" ContentType="image/jpe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sldIdLst>
    <p:sldId id="302" r:id="rId3"/>
    <p:sldId id="306" r:id="rId5"/>
    <p:sldId id="308" r:id="rId6"/>
    <p:sldId id="438" r:id="rId7"/>
    <p:sldId id="335" r:id="rId8"/>
    <p:sldId id="332" r:id="rId9"/>
    <p:sldId id="439" r:id="rId10"/>
    <p:sldId id="440" r:id="rId11"/>
    <p:sldId id="441" r:id="rId12"/>
    <p:sldId id="442" r:id="rId13"/>
    <p:sldId id="443" r:id="rId14"/>
    <p:sldId id="444" r:id="rId15"/>
    <p:sldId id="445" r:id="rId16"/>
    <p:sldId id="446" r:id="rId17"/>
    <p:sldId id="447" r:id="rId18"/>
    <p:sldId id="448" r:id="rId19"/>
    <p:sldId id="449" r:id="rId20"/>
    <p:sldId id="450" r:id="rId21"/>
    <p:sldId id="451" r:id="rId22"/>
    <p:sldId id="452" r:id="rId23"/>
    <p:sldId id="453" r:id="rId24"/>
    <p:sldId id="454" r:id="rId25"/>
    <p:sldId id="455" r:id="rId26"/>
    <p:sldId id="456" r:id="rId27"/>
    <p:sldId id="457" r:id="rId28"/>
    <p:sldId id="458" r:id="rId29"/>
    <p:sldId id="459" r:id="rId30"/>
    <p:sldId id="460" r:id="rId31"/>
    <p:sldId id="461" r:id="rId32"/>
    <p:sldId id="462" r:id="rId33"/>
    <p:sldId id="463" r:id="rId34"/>
    <p:sldId id="464" r:id="rId35"/>
    <p:sldId id="465" r:id="rId36"/>
    <p:sldId id="466" r:id="rId37"/>
    <p:sldId id="467" r:id="rId38"/>
    <p:sldId id="468" r:id="rId39"/>
    <p:sldId id="469" r:id="rId40"/>
    <p:sldId id="470" r:id="rId41"/>
    <p:sldId id="471" r:id="rId42"/>
    <p:sldId id="472" r:id="rId43"/>
    <p:sldId id="473" r:id="rId44"/>
    <p:sldId id="474" r:id="rId45"/>
    <p:sldId id="475" r:id="rId46"/>
    <p:sldId id="341" r:id="rId47"/>
    <p:sldId id="476" r:id="rId48"/>
    <p:sldId id="477" r:id="rId49"/>
    <p:sldId id="478" r:id="rId50"/>
    <p:sldId id="479" r:id="rId51"/>
    <p:sldId id="480" r:id="rId52"/>
    <p:sldId id="481" r:id="rId53"/>
    <p:sldId id="482" r:id="rId54"/>
    <p:sldId id="483" r:id="rId55"/>
    <p:sldId id="484" r:id="rId56"/>
    <p:sldId id="485" r:id="rId57"/>
    <p:sldId id="486" r:id="rId58"/>
    <p:sldId id="487" r:id="rId59"/>
    <p:sldId id="488" r:id="rId60"/>
    <p:sldId id="489" r:id="rId61"/>
    <p:sldId id="490" r:id="rId62"/>
    <p:sldId id="491" r:id="rId63"/>
    <p:sldId id="492" r:id="rId64"/>
    <p:sldId id="303" r:id="rId65"/>
  </p:sldIdLst>
  <p:sldSz cx="1219009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FFFFFF"/>
    <a:srgbClr val="F79646"/>
    <a:srgbClr val="FBC497"/>
    <a:srgbClr val="F9AB6B"/>
    <a:srgbClr val="3DA5C1"/>
    <a:srgbClr val="F5F6F7"/>
    <a:srgbClr val="0060A8"/>
    <a:srgbClr val="D9D9D9"/>
    <a:srgbClr val="F6F6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70" autoAdjust="0"/>
    <p:restoredTop sz="98373" autoAdjust="0"/>
  </p:normalViewPr>
  <p:slideViewPr>
    <p:cSldViewPr showGuides="1">
      <p:cViewPr>
        <p:scale>
          <a:sx n="66" d="100"/>
          <a:sy n="66" d="100"/>
        </p:scale>
        <p:origin x="-1476" y="-594"/>
      </p:cViewPr>
      <p:guideLst>
        <p:guide orient="horz" pos="2151"/>
        <p:guide orient="horz" pos="1836"/>
        <p:guide orient="horz" pos="2552"/>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8" Type="http://schemas.openxmlformats.org/officeDocument/2006/relationships/tableStyles" Target="tableStyles.xml"/><Relationship Id="rId67" Type="http://schemas.openxmlformats.org/officeDocument/2006/relationships/viewProps" Target="viewProps.xml"/><Relationship Id="rId66" Type="http://schemas.openxmlformats.org/officeDocument/2006/relationships/presProps" Target="presProps.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87A584-C101-4D0B-AE86-DDB7A93AFB0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D7CC4D-42E9-4616-886B-F6F5E388682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2" cstate="prin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3AE4B8-DA9A-4BB8-AEEC-2269BDB78975}" type="datetimeFigureOut">
              <a:rPr lang="zh-CN" altLang="en-US" smtClean="0"/>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A1528B-296A-4977-9204-26D6325B9518}"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2000">
    <p:pull/>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 Id="rId3" Type="http://schemas.openxmlformats.org/officeDocument/2006/relationships/image" Target="../media/image4.jpeg"/><Relationship Id="rId2" Type="http://schemas.microsoft.com/office/2007/relationships/hdphoto" Target="../media/image3.wdp"/><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9" Type="http://schemas.openxmlformats.org/officeDocument/2006/relationships/notesSlide" Target="../notesSlides/notesSlide62.xml"/><Relationship Id="rId8" Type="http://schemas.openxmlformats.org/officeDocument/2006/relationships/slideLayout" Target="../slideLayouts/slideLayout7.xml"/><Relationship Id="rId7" Type="http://schemas.openxmlformats.org/officeDocument/2006/relationships/image" Target="../media/image7.jpeg"/><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2" descr="C:\Users\Administrator\Desktop\QQ截图20160516104337.png"/>
          <p:cNvPicPr>
            <a:picLocks noChangeAspect="1" noChangeArrowheads="1"/>
          </p:cNvPicPr>
          <p:nvPr/>
        </p:nvPicPr>
        <p:blipFill>
          <a:blip r:embed="rId1" cstate="print">
            <a:extLst>
              <a:ext uri="{BEBA8EAE-BF5A-486C-A8C5-ECC9F3942E4B}">
                <a14:imgProps xmlns:a14="http://schemas.microsoft.com/office/drawing/2010/main">
                  <a14:imgLayer r:embed="rId2">
                    <a14:imgEffect>
                      <a14:colorTemperature colorTemp="11200"/>
                    </a14:imgEffect>
                  </a14:imgLayer>
                </a14:imgProps>
              </a:ext>
            </a:extLst>
          </a:blip>
          <a:srcRect/>
          <a:stretch>
            <a:fillRect/>
          </a:stretch>
        </p:blipFill>
        <p:spPr bwMode="auto">
          <a:xfrm>
            <a:off x="-1" y="-27383"/>
            <a:ext cx="12190413" cy="6885383"/>
          </a:xfrm>
          <a:prstGeom prst="rect">
            <a:avLst/>
          </a:prstGeom>
          <a:noFill/>
          <a:extLst>
            <a:ext uri="{909E8E84-426E-40DD-AFC4-6F175D3DCCD1}">
              <a14:hiddenFill xmlns:a14="http://schemas.microsoft.com/office/drawing/2010/main">
                <a:solidFill>
                  <a:srgbClr val="FFFFFF"/>
                </a:solidFill>
              </a14:hiddenFill>
            </a:ext>
          </a:extLst>
        </p:spPr>
      </p:pic>
      <p:sp>
        <p:nvSpPr>
          <p:cNvPr id="24" name="圆角矩形 23"/>
          <p:cNvSpPr/>
          <p:nvPr/>
        </p:nvSpPr>
        <p:spPr>
          <a:xfrm>
            <a:off x="7297896" y="1117331"/>
            <a:ext cx="1092053" cy="849374"/>
          </a:xfrm>
          <a:prstGeom prst="roundRect">
            <a:avLst/>
          </a:prstGeom>
          <a:blipFill>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a:off x="7297896" y="2066394"/>
            <a:ext cx="1092053" cy="849374"/>
          </a:xfrm>
          <a:prstGeom prst="roundRect">
            <a:avLst/>
          </a:prstGeom>
          <a:blipFill>
            <a:blip r:embed="rId4"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a:off x="8604258" y="1117331"/>
            <a:ext cx="1092053" cy="849374"/>
          </a:xfrm>
          <a:prstGeom prst="roundRect">
            <a:avLst/>
          </a:prstGeom>
          <a:blipFill>
            <a:blip r:embed="rId5"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9914719" y="3037789"/>
            <a:ext cx="1177616" cy="849374"/>
          </a:xfrm>
          <a:prstGeom prst="roundRect">
            <a:avLst/>
          </a:prstGeom>
          <a:blipFill>
            <a:blip r:embed="rId6"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33"/>
          <p:cNvSpPr txBox="1"/>
          <p:nvPr/>
        </p:nvSpPr>
        <p:spPr>
          <a:xfrm>
            <a:off x="7412990" y="4456430"/>
            <a:ext cx="2283460" cy="368300"/>
          </a:xfrm>
          <a:prstGeom prst="rect">
            <a:avLst/>
          </a:prstGeom>
          <a:noFill/>
        </p:spPr>
        <p:txBody>
          <a:bodyPr wrap="square" rtlCol="0">
            <a:spAutoFit/>
          </a:bodyPr>
          <a:lstStyle/>
          <a:p>
            <a:pPr algn="dist"/>
            <a:r>
              <a:rPr lang="zh-CN" dirty="0">
                <a:solidFill>
                  <a:srgbClr val="F79646"/>
                </a:solidFill>
                <a:latin typeface="微软雅黑" panose="020B0503020204020204" pitchFamily="34" charset="-122"/>
                <a:ea typeface="微软雅黑" panose="020B0503020204020204" pitchFamily="34" charset="-122"/>
              </a:rPr>
              <a:t>北京出版社</a:t>
            </a:r>
            <a:endParaRPr lang="zh-CN" dirty="0">
              <a:solidFill>
                <a:srgbClr val="F79646"/>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1457132" y="3007449"/>
            <a:ext cx="4288353" cy="707886"/>
          </a:xfrm>
          <a:prstGeom prst="rect">
            <a:avLst/>
          </a:prstGeom>
          <a:noFill/>
        </p:spPr>
        <p:txBody>
          <a:bodyPr wrap="none" rtlCol="0">
            <a:spAutoFit/>
          </a:bodyPr>
          <a:lstStyle/>
          <a:p>
            <a:pPr algn="ctr"/>
            <a:r>
              <a:rPr lang="zh-CN" altLang="en-US" sz="4000" b="1" dirty="0" smtClean="0">
                <a:solidFill>
                  <a:srgbClr val="F79646"/>
                </a:solidFill>
                <a:latin typeface="AvantGarde Md BT" pitchFamily="34" charset="0"/>
                <a:ea typeface="微软雅黑" panose="020B0503020204020204" pitchFamily="34" charset="-122"/>
              </a:rPr>
              <a:t>审计学基础与实务</a:t>
            </a:r>
            <a:endParaRPr lang="zh-CN" altLang="zh-CN" sz="4000" b="1" dirty="0">
              <a:solidFill>
                <a:srgbClr val="F79646"/>
              </a:solidFill>
              <a:latin typeface="AvantGarde Md BT" pitchFamily="34" charset="0"/>
              <a:ea typeface="微软雅黑" panose="020B0503020204020204" pitchFamily="34" charset="-122"/>
            </a:endParaRPr>
          </a:p>
        </p:txBody>
      </p:sp>
      <p:grpSp>
        <p:nvGrpSpPr>
          <p:cNvPr id="9" name="组合 8"/>
          <p:cNvGrpSpPr/>
          <p:nvPr/>
        </p:nvGrpSpPr>
        <p:grpSpPr>
          <a:xfrm>
            <a:off x="7304166" y="1130019"/>
            <a:ext cx="3786329" cy="2779361"/>
            <a:chOff x="7304166" y="1130019"/>
            <a:chExt cx="3786329" cy="2779361"/>
          </a:xfrm>
          <a:scene3d>
            <a:camera prst="orthographicFront">
              <a:rot lat="0" lon="0" rev="0"/>
            </a:camera>
            <a:lightRig rig="contrasting" dir="t">
              <a:rot lat="0" lon="0" rev="1500000"/>
            </a:lightRig>
          </a:scene3d>
        </p:grpSpPr>
        <p:sp>
          <p:nvSpPr>
            <p:cNvPr id="2" name="矩形: 圆角 1"/>
            <p:cNvSpPr/>
            <p:nvPr/>
          </p:nvSpPr>
          <p:spPr>
            <a:xfrm>
              <a:off x="9912879" y="1130019"/>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圆角 42"/>
            <p:cNvSpPr/>
            <p:nvPr/>
          </p:nvSpPr>
          <p:spPr>
            <a:xfrm>
              <a:off x="7304166" y="3060006"/>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圆角 43"/>
            <p:cNvSpPr/>
            <p:nvPr/>
          </p:nvSpPr>
          <p:spPr>
            <a:xfrm>
              <a:off x="8598838" y="2101417"/>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rot="8861354">
              <a:off x="9507499" y="1944170"/>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rot="8861354">
              <a:off x="8205540" y="2894548"/>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8607157" y="2059042"/>
            <a:ext cx="2528609" cy="2765285"/>
            <a:chOff x="8568212" y="2059042"/>
            <a:chExt cx="2528609" cy="2765285"/>
          </a:xfrm>
          <a:scene3d>
            <a:camera prst="orthographicFront">
              <a:rot lat="0" lon="0" rev="0"/>
            </a:camera>
            <a:lightRig rig="contrasting" dir="t">
              <a:rot lat="0" lon="0" rev="1500000"/>
            </a:lightRig>
          </a:scene3d>
        </p:grpSpPr>
        <p:sp>
          <p:nvSpPr>
            <p:cNvPr id="46" name="矩形: 圆角 45"/>
            <p:cNvSpPr/>
            <p:nvPr/>
          </p:nvSpPr>
          <p:spPr>
            <a:xfrm>
              <a:off x="9917952" y="2059042"/>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圆角 46"/>
            <p:cNvSpPr/>
            <p:nvPr/>
          </p:nvSpPr>
          <p:spPr>
            <a:xfrm>
              <a:off x="9919205" y="3974953"/>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圆角 47"/>
            <p:cNvSpPr/>
            <p:nvPr/>
          </p:nvSpPr>
          <p:spPr>
            <a:xfrm>
              <a:off x="8568212" y="3027865"/>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rot="8861354">
              <a:off x="9544258" y="290284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rot="1991447">
              <a:off x="9508727" y="384988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矩形 3"/>
          <p:cNvSpPr/>
          <p:nvPr/>
        </p:nvSpPr>
        <p:spPr>
          <a:xfrm>
            <a:off x="0" y="-27383"/>
            <a:ext cx="262558" cy="6885383"/>
          </a:xfrm>
          <a:prstGeom prst="rect">
            <a:avLst/>
          </a:prstGeom>
          <a:gradFill flip="none" rotWithShape="1">
            <a:gsLst>
              <a:gs pos="0">
                <a:srgbClr val="F79646"/>
              </a:gs>
              <a:gs pos="100000">
                <a:srgbClr val="F7964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197665" y="-27383"/>
            <a:ext cx="262558" cy="6885383"/>
          </a:xfrm>
          <a:prstGeom prst="rect">
            <a:avLst/>
          </a:prstGeom>
          <a:solidFill>
            <a:srgbClr val="F9AB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339839" y="-27384"/>
            <a:ext cx="262558" cy="6885383"/>
          </a:xfrm>
          <a:prstGeom prst="rect">
            <a:avLst/>
          </a:prstGeom>
          <a:solidFill>
            <a:srgbClr val="FBC4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flipV="1">
            <a:off x="758222" y="3868932"/>
            <a:ext cx="5686173" cy="61847"/>
          </a:xfrm>
          <a:prstGeom prst="line">
            <a:avLst/>
          </a:prstGeom>
          <a:ln w="57150">
            <a:solidFill>
              <a:srgbClr val="F79646"/>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6815286" y="620688"/>
            <a:ext cx="5040560" cy="4968552"/>
          </a:xfrm>
          <a:prstGeom prst="rect">
            <a:avLst/>
          </a:prstGeom>
          <a:noFill/>
          <a:ln>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标题 4"/>
          <p:cNvSpPr txBox="1"/>
          <p:nvPr/>
        </p:nvSpPr>
        <p:spPr>
          <a:xfrm>
            <a:off x="709295" y="4095115"/>
            <a:ext cx="5777865" cy="26797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lvl="1" algn="dist" fontAlgn="auto"/>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rPr>
              <a:t>SHENJI XUE JICHU YU SHIWU</a:t>
            </a:r>
            <a:endPar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par>
                                <p:cTn id="30" presetID="53" presetClass="entr" presetSubtype="16" fill="hold" nodeType="withEffect">
                                  <p:stCondLst>
                                    <p:cond delay="50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1000"/>
                                        <p:tgtEl>
                                          <p:spTgt spid="34"/>
                                        </p:tgtEl>
                                      </p:cBhvr>
                                    </p:animEffect>
                                    <p:anim calcmode="lin" valueType="num">
                                      <p:cBhvr>
                                        <p:cTn id="39" dur="1000" fill="hold"/>
                                        <p:tgtEl>
                                          <p:spTgt spid="34"/>
                                        </p:tgtEl>
                                        <p:attrNameLst>
                                          <p:attrName>ppt_x</p:attrName>
                                        </p:attrNameLst>
                                      </p:cBhvr>
                                      <p:tavLst>
                                        <p:tav tm="0">
                                          <p:val>
                                            <p:strVal val="#ppt_x"/>
                                          </p:val>
                                        </p:tav>
                                        <p:tav tm="100000">
                                          <p:val>
                                            <p:strVal val="#ppt_x"/>
                                          </p:val>
                                        </p:tav>
                                      </p:tavLst>
                                    </p:anim>
                                    <p:anim calcmode="lin" valueType="num">
                                      <p:cBhvr>
                                        <p:cTn id="40" dur="1000" fill="hold"/>
                                        <p:tgtEl>
                                          <p:spTgt spid="34"/>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2500"/>
                            </p:stCondLst>
                            <p:childTnLst>
                              <p:par>
                                <p:cTn id="46" presetID="2" presetClass="entr" presetSubtype="8" fill="hold" grpId="0" nodeType="after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additive="base">
                                        <p:cTn id="48" dur="500" fill="hold"/>
                                        <p:tgtEl>
                                          <p:spTgt spid="4"/>
                                        </p:tgtEl>
                                        <p:attrNameLst>
                                          <p:attrName>ppt_x</p:attrName>
                                        </p:attrNameLst>
                                      </p:cBhvr>
                                      <p:tavLst>
                                        <p:tav tm="0">
                                          <p:val>
                                            <p:strVal val="0-#ppt_w/2"/>
                                          </p:val>
                                        </p:tav>
                                        <p:tav tm="100000">
                                          <p:val>
                                            <p:strVal val="#ppt_x"/>
                                          </p:val>
                                        </p:tav>
                                      </p:tavLst>
                                    </p:anim>
                                    <p:anim calcmode="lin" valueType="num">
                                      <p:cBhvr additive="base">
                                        <p:cTn id="49" dur="500" fill="hold"/>
                                        <p:tgtEl>
                                          <p:spTgt spid="4"/>
                                        </p:tgtEl>
                                        <p:attrNameLst>
                                          <p:attrName>ppt_y</p:attrName>
                                        </p:attrNameLst>
                                      </p:cBhvr>
                                      <p:tavLst>
                                        <p:tav tm="0">
                                          <p:val>
                                            <p:strVal val="#ppt_y"/>
                                          </p:val>
                                        </p:tav>
                                        <p:tav tm="100000">
                                          <p:val>
                                            <p:strVal val="#ppt_y"/>
                                          </p:val>
                                        </p:tav>
                                      </p:tavLst>
                                    </p:anim>
                                  </p:childTnLst>
                                </p:cTn>
                              </p:par>
                            </p:childTnLst>
                          </p:cTn>
                        </p:par>
                        <p:par>
                          <p:cTn id="50" fill="hold">
                            <p:stCondLst>
                              <p:cond delay="3000"/>
                            </p:stCondLst>
                            <p:childTnLst>
                              <p:par>
                                <p:cTn id="51" presetID="2" presetClass="entr" presetSubtype="8"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additive="base">
                                        <p:cTn id="53" dur="500" fill="hold"/>
                                        <p:tgtEl>
                                          <p:spTgt spid="36"/>
                                        </p:tgtEl>
                                        <p:attrNameLst>
                                          <p:attrName>ppt_x</p:attrName>
                                        </p:attrNameLst>
                                      </p:cBhvr>
                                      <p:tavLst>
                                        <p:tav tm="0">
                                          <p:val>
                                            <p:strVal val="0-#ppt_w/2"/>
                                          </p:val>
                                        </p:tav>
                                        <p:tav tm="100000">
                                          <p:val>
                                            <p:strVal val="#ppt_x"/>
                                          </p:val>
                                        </p:tav>
                                      </p:tavLst>
                                    </p:anim>
                                    <p:anim calcmode="lin" valueType="num">
                                      <p:cBhvr additive="base">
                                        <p:cTn id="54" dur="500" fill="hold"/>
                                        <p:tgtEl>
                                          <p:spTgt spid="36"/>
                                        </p:tgtEl>
                                        <p:attrNameLst>
                                          <p:attrName>ppt_y</p:attrName>
                                        </p:attrNameLst>
                                      </p:cBhvr>
                                      <p:tavLst>
                                        <p:tav tm="0">
                                          <p:val>
                                            <p:strVal val="#ppt_y"/>
                                          </p:val>
                                        </p:tav>
                                        <p:tav tm="100000">
                                          <p:val>
                                            <p:strVal val="#ppt_y"/>
                                          </p:val>
                                        </p:tav>
                                      </p:tavLst>
                                    </p:anim>
                                  </p:childTnLst>
                                </p:cTn>
                              </p:par>
                            </p:childTnLst>
                          </p:cTn>
                        </p:par>
                        <p:par>
                          <p:cTn id="55" fill="hold">
                            <p:stCondLst>
                              <p:cond delay="3500"/>
                            </p:stCondLst>
                            <p:childTnLst>
                              <p:par>
                                <p:cTn id="56" presetID="2" presetClass="entr" presetSubtype="8"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fill="hold"/>
                                        <p:tgtEl>
                                          <p:spTgt spid="37"/>
                                        </p:tgtEl>
                                        <p:attrNameLst>
                                          <p:attrName>ppt_x</p:attrName>
                                        </p:attrNameLst>
                                      </p:cBhvr>
                                      <p:tavLst>
                                        <p:tav tm="0">
                                          <p:val>
                                            <p:strVal val="0-#ppt_w/2"/>
                                          </p:val>
                                        </p:tav>
                                        <p:tav tm="100000">
                                          <p:val>
                                            <p:strVal val="#ppt_x"/>
                                          </p:val>
                                        </p:tav>
                                      </p:tavLst>
                                    </p:anim>
                                    <p:anim calcmode="lin" valueType="num">
                                      <p:cBhvr additive="base">
                                        <p:cTn id="59" dur="500" fill="hold"/>
                                        <p:tgtEl>
                                          <p:spTgt spid="37"/>
                                        </p:tgtEl>
                                        <p:attrNameLst>
                                          <p:attrName>ppt_y</p:attrName>
                                        </p:attrNameLst>
                                      </p:cBhvr>
                                      <p:tavLst>
                                        <p:tav tm="0">
                                          <p:val>
                                            <p:strVal val="#ppt_y"/>
                                          </p:val>
                                        </p:tav>
                                        <p:tav tm="100000">
                                          <p:val>
                                            <p:strVal val="#ppt_y"/>
                                          </p:val>
                                        </p:tav>
                                      </p:tavLst>
                                    </p:anim>
                                  </p:childTnLst>
                                </p:cTn>
                              </p:par>
                              <p:par>
                                <p:cTn id="60" presetID="2" presetClass="entr" presetSubtype="8" fill="hold" nodeType="withEffect">
                                  <p:stCondLst>
                                    <p:cond delay="0"/>
                                  </p:stCondLst>
                                  <p:childTnLst>
                                    <p:set>
                                      <p:cBhvr>
                                        <p:cTn id="61" dur="1" fill="hold">
                                          <p:stCondLst>
                                            <p:cond delay="0"/>
                                          </p:stCondLst>
                                        </p:cTn>
                                        <p:tgtEl>
                                          <p:spTgt spid="7"/>
                                        </p:tgtEl>
                                        <p:attrNameLst>
                                          <p:attrName>style.visibility</p:attrName>
                                        </p:attrNameLst>
                                      </p:cBhvr>
                                      <p:to>
                                        <p:strVal val="visible"/>
                                      </p:to>
                                    </p:set>
                                    <p:anim calcmode="lin" valueType="num">
                                      <p:cBhvr additive="base">
                                        <p:cTn id="62" dur="500" fill="hold"/>
                                        <p:tgtEl>
                                          <p:spTgt spid="7"/>
                                        </p:tgtEl>
                                        <p:attrNameLst>
                                          <p:attrName>ppt_x</p:attrName>
                                        </p:attrNameLst>
                                      </p:cBhvr>
                                      <p:tavLst>
                                        <p:tav tm="0">
                                          <p:val>
                                            <p:strVal val="0-#ppt_w/2"/>
                                          </p:val>
                                        </p:tav>
                                        <p:tav tm="100000">
                                          <p:val>
                                            <p:strVal val="#ppt_x"/>
                                          </p:val>
                                        </p:tav>
                                      </p:tavLst>
                                    </p:anim>
                                    <p:anim calcmode="lin" valueType="num">
                                      <p:cBhvr additive="base">
                                        <p:cTn id="63" dur="500" fill="hold"/>
                                        <p:tgtEl>
                                          <p:spTgt spid="7"/>
                                        </p:tgtEl>
                                        <p:attrNameLst>
                                          <p:attrName>ppt_y</p:attrName>
                                        </p:attrNameLst>
                                      </p:cBhvr>
                                      <p:tavLst>
                                        <p:tav tm="0">
                                          <p:val>
                                            <p:strVal val="#ppt_y"/>
                                          </p:val>
                                        </p:tav>
                                        <p:tav tm="100000">
                                          <p:val>
                                            <p:strVal val="#ppt_y"/>
                                          </p:val>
                                        </p:tav>
                                      </p:tavLst>
                                    </p:anim>
                                  </p:childTnLst>
                                </p:cTn>
                              </p:par>
                            </p:childTnLst>
                          </p:cTn>
                        </p:par>
                        <p:par>
                          <p:cTn id="64" fill="hold">
                            <p:stCondLst>
                              <p:cond delay="4000"/>
                            </p:stCondLst>
                            <p:childTnLst>
                              <p:par>
                                <p:cTn id="65" presetID="14" presetClass="entr" presetSubtype="10" fill="hold" grpId="0" nodeType="afterEffect">
                                  <p:stCondLst>
                                    <p:cond delay="0"/>
                                  </p:stCondLst>
                                  <p:iterate type="lt">
                                    <p:tmPct val="30000"/>
                                  </p:iterate>
                                  <p:childTnLst>
                                    <p:set>
                                      <p:cBhvr>
                                        <p:cTn id="66" dur="1" fill="hold">
                                          <p:stCondLst>
                                            <p:cond delay="0"/>
                                          </p:stCondLst>
                                        </p:cTn>
                                        <p:tgtEl>
                                          <p:spTgt spid="30"/>
                                        </p:tgtEl>
                                        <p:attrNameLst>
                                          <p:attrName>style.visibility</p:attrName>
                                        </p:attrNameLst>
                                      </p:cBhvr>
                                      <p:to>
                                        <p:strVal val="visible"/>
                                      </p:to>
                                    </p:set>
                                    <p:animEffect transition="in" filter="randombar(horizontal)">
                                      <p:cBhvr>
                                        <p:cTn id="67" dur="500"/>
                                        <p:tgtEl>
                                          <p:spTgt spid="30"/>
                                        </p:tgtEl>
                                      </p:cBhvr>
                                    </p:animEffect>
                                  </p:childTnLst>
                                </p:cTn>
                              </p:par>
                            </p:childTnLst>
                          </p:cTn>
                        </p:par>
                        <p:par>
                          <p:cTn id="68" fill="hold">
                            <p:stCondLst>
                              <p:cond delay="4550"/>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5"/>
                                        </p:tgtEl>
                                        <p:attrNameLst>
                                          <p:attrName>style.visibility</p:attrName>
                                        </p:attrNameLst>
                                      </p:cBhvr>
                                      <p:to>
                                        <p:strVal val="visible"/>
                                      </p:to>
                                    </p:set>
                                    <p:anim calcmode="lin" valueType="num">
                                      <p:cBhvr>
                                        <p:cTn id="7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5"/>
                                        </p:tgtEl>
                                        <p:attrNameLst>
                                          <p:attrName>ppt_y</p:attrName>
                                        </p:attrNameLst>
                                      </p:cBhvr>
                                      <p:tavLst>
                                        <p:tav tm="0">
                                          <p:val>
                                            <p:strVal val="#ppt_y"/>
                                          </p:val>
                                        </p:tav>
                                        <p:tav tm="100000">
                                          <p:val>
                                            <p:strVal val="#ppt_y"/>
                                          </p:val>
                                        </p:tav>
                                      </p:tavLst>
                                    </p:anim>
                                    <p:anim calcmode="lin" valueType="num">
                                      <p:cBhvr>
                                        <p:cTn id="7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34" grpId="0"/>
      <p:bldP spid="30" grpId="0"/>
      <p:bldP spid="4" grpId="0" animBg="1"/>
      <p:bldP spid="36" grpId="0" animBg="1"/>
      <p:bldP spid="37" grpId="0" animBg="1"/>
      <p:bldP spid="10" grpId="0" animBg="1"/>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212245" cy="4176469"/>
            <a:chOff x="946620" y="1670343"/>
            <a:chExt cx="10212245" cy="4176469"/>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a:t>
              </a:r>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、采购与付款循环涉及的主要业务活动</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641485" y="2479415"/>
              <a:ext cx="9517380" cy="3367397"/>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（四）储存已验收的商品</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将已验收商品的保管与采购的其他职责相分离，可减少未经授权的采购和盗</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用商品的风险。存放商品的仓储区应相对独立，限制无关人员接近。</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这些控制与商品的“存在”认定有关。</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（五）编制付款凭单</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记录采购交易之前，应付凭单部门应编制付款凭单。这项功能的控制包括：</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1.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确定供应商发票的内容与相关的验收单、订购单的一致性。</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2.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确定供应商发票计算的正确性。</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4650097"/>
            <a:chOff x="946620" y="1670343"/>
            <a:chExt cx="10153650" cy="4650097"/>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a:t>
              </a:r>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、采购与付款循环涉及的主要业务活动</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3367397"/>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3.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编制有预先顺序编号的付款凭单，并附上支持性凭证（如订购单、验收单</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和供应商发票等）。这些支持性凭证的种类，因交易对象的不同而不同。</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4.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独立检查付款凭单计算的正确性。</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5.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在付款凭单上填入应借记的资产或费用账户名称。</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6.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由被授权人员在凭单上签字，以示批准照此凭单要求付款。所有未付凭单</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的副联应保存在未付凭单档案中，以待日后付款。经适当批准和有预先编号的凭</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单为记录采购交易提供了依据，因此，这些控制与“存在”“发生”“完整性”“权</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利和义务”“计价和分摊”等认定有关。</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4283521"/>
            <a:chOff x="946620" y="1670343"/>
            <a:chExt cx="10153650" cy="4283521"/>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a:t>
              </a:r>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、采购与付款循环涉及的主要业务活动</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3000821"/>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（六）确认与记录负债</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正确确认已验收货物和已接受劳务的债务，要求准确、及时地记录负债。该记录</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对企业财务报表和实际现金支出具有重大影响。与应付账款确认和记录相关的部门一</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般有责任核查购置的财产，并在应付凭单登记簿或应付账款明细账中加以记录。在收</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到供应商发票时，应付账款部门应将发票上所记载的品名、规格、价格、数量、条件</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及运费与订购单上的有关资料核对，如有可能，还应与验收单上的资料进行比较。</a:t>
              </a:r>
              <a:endPar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rgbClr val="0070C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这些控制主要与“存在或发生”“完整性”“计价和分摊”等认定有关。</a:t>
              </a:r>
              <a:endParaRPr lang="zh-CN" altLang="en-US" dirty="0">
                <a:solidFill>
                  <a:srgbClr val="0070C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10630" y="836711"/>
            <a:ext cx="10092809" cy="6021289"/>
            <a:chOff x="1065421" y="1183270"/>
            <a:chExt cx="10092809" cy="6021289"/>
          </a:xfrm>
        </p:grpSpPr>
        <p:grpSp>
          <p:nvGrpSpPr>
            <p:cNvPr id="4" name="Group 332"/>
            <p:cNvGrpSpPr>
              <a:grpSpLocks noChangeAspect="1"/>
            </p:cNvGrpSpPr>
            <p:nvPr/>
          </p:nvGrpSpPr>
          <p:grpSpPr>
            <a:xfrm>
              <a:off x="1065421" y="1183270"/>
              <a:ext cx="540000" cy="869779"/>
              <a:chOff x="4485049" y="2267033"/>
              <a:chExt cx="288476" cy="464649"/>
            </a:xfrm>
          </p:grpSpPr>
          <p:sp>
            <p:nvSpPr>
              <p:cNvPr id="92" name="Oval 59"/>
              <p:cNvSpPr/>
              <p:nvPr/>
            </p:nvSpPr>
            <p:spPr>
              <a:xfrm>
                <a:off x="4485049" y="2267033"/>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183271"/>
              <a:ext cx="9516745" cy="488950"/>
            </a:xfrm>
            <a:prstGeom prst="rect">
              <a:avLst/>
            </a:prstGeom>
            <a:noFill/>
          </p:spPr>
          <p:txBody>
            <a:bodyPr wrap="square" lIns="182843" tIns="91422" rIns="182843" bIns="91422" rtlCol="0">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a:t>
              </a:r>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、采购与付款循环涉及的主要业务活动</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353453" y="1759671"/>
              <a:ext cx="9517380" cy="5444888"/>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（七）付款</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通常是由应付凭单部门负责确定未付凭单在到期日付款。企业有多种款项结</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算方式，以支票结算方式为例，编制和签署支票的有关控制包括：</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1.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独立检查已签发支票的总额与所处理的付款凭单的总额的一致性。</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2.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应由被授权的财务部门的人员负责签署支票。</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3.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被授权签署支票的人员应确定每张支票都附有一张已经适当批准的未付款</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凭单，并确定支票收款人姓名和金额与凭单内容的一致。</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4.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支票一经签署就应在其凭单和支持性凭证上用加盖印戳或打洞等方式将其</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注销，以免重复付款。</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5.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支票签署人不应签发无记名甚至空白的支票。</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6.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支票应预先顺序编号，保证支出支票存根的完整性和作废支票处理的恰当性。</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7.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应确保只有被授权的人员才能接近未经使用的空白支票。</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这些控制主要与“存在或发生”“完整性”“计价和分摊”等认定有关。</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980727"/>
            <a:ext cx="10020801" cy="4823382"/>
            <a:chOff x="1137429" y="1327286"/>
            <a:chExt cx="10020801" cy="4823382"/>
          </a:xfrm>
        </p:grpSpPr>
        <p:grpSp>
          <p:nvGrpSpPr>
            <p:cNvPr id="4" name="Group 332"/>
            <p:cNvGrpSpPr>
              <a:grpSpLocks noChangeAspect="1"/>
            </p:cNvGrpSpPr>
            <p:nvPr/>
          </p:nvGrpSpPr>
          <p:grpSpPr>
            <a:xfrm>
              <a:off x="1137429" y="1327286"/>
              <a:ext cx="540000" cy="540000"/>
              <a:chOff x="4523517" y="2343968"/>
              <a:chExt cx="288476" cy="288476"/>
            </a:xfrm>
          </p:grpSpPr>
          <p:sp>
            <p:nvSpPr>
              <p:cNvPr id="92" name="Oval 59"/>
              <p:cNvSpPr/>
              <p:nvPr/>
            </p:nvSpPr>
            <p:spPr>
              <a:xfrm>
                <a:off x="4523517" y="234396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399295"/>
              <a:ext cx="9516745" cy="488950"/>
            </a:xfrm>
            <a:prstGeom prst="rect">
              <a:avLst/>
            </a:prstGeom>
            <a:noFill/>
          </p:spPr>
          <p:txBody>
            <a:bodyPr wrap="square" lIns="182843" tIns="91422" rIns="182843" bIns="91422" rtlCol="0">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a:t>
              </a:r>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、采购与付款循环涉及的主要业务活动</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903351"/>
              <a:ext cx="9517380" cy="4247317"/>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（八）记录现金、银行存款支出</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仍以支票结算方式为例，在手工系统下，会计部门应根据已签发的支票编制</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付款记账凭证，并据以登记银行存款日记账及其他相关账簿。以记录银行存款支</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出为例，有关控制包括：</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1.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会计主管应独立检查记入银行存款日记账和应付账款明细账的金额的一致</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性，以及与支票汇总记录的一致性。</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2.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通过定期比较银行存款日记账记录的日期与支票副本的日期，独立检查入</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账的及时性。</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3.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独立编制银行存款余额调节表。</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这些控制主要与“存在或发生”“完整性”“计价和分摊”等认定有关。</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980727"/>
            <a:ext cx="10020801" cy="3112465"/>
            <a:chOff x="1137429" y="1327286"/>
            <a:chExt cx="10020801" cy="3112465"/>
          </a:xfrm>
        </p:grpSpPr>
        <p:grpSp>
          <p:nvGrpSpPr>
            <p:cNvPr id="4" name="Group 332"/>
            <p:cNvGrpSpPr>
              <a:grpSpLocks noChangeAspect="1"/>
            </p:cNvGrpSpPr>
            <p:nvPr/>
          </p:nvGrpSpPr>
          <p:grpSpPr>
            <a:xfrm>
              <a:off x="1137429" y="1327286"/>
              <a:ext cx="540000" cy="540000"/>
              <a:chOff x="4523517" y="2343968"/>
              <a:chExt cx="288476" cy="288476"/>
            </a:xfrm>
          </p:grpSpPr>
          <p:sp>
            <p:nvSpPr>
              <p:cNvPr id="92" name="Oval 59"/>
              <p:cNvSpPr/>
              <p:nvPr/>
            </p:nvSpPr>
            <p:spPr>
              <a:xfrm>
                <a:off x="4523517" y="234396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399295"/>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二、采购与付款循环涉及的主要凭证与会计记录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903351"/>
              <a:ext cx="9517380" cy="2536400"/>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采购与付款交易通常要经过请购</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订货</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验收</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付款这样的程序，同销售与收</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款交易一样，在内部控制比较健全的企业，处理采购与付款交易通常需要使用很多</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凭证与会计记录。典型的采购与付款循环所涉及的主要凭证与会计记录有以下几种。</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（一）请购单</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请购单是由产品制造、资产使用等部门的有关人员填写，送交采购部门，申</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请购买商品、劳务或其他资产的书面凭证。</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980727"/>
            <a:ext cx="10020801" cy="4358960"/>
            <a:chOff x="1137429" y="1327286"/>
            <a:chExt cx="10020801" cy="4358960"/>
          </a:xfrm>
        </p:grpSpPr>
        <p:grpSp>
          <p:nvGrpSpPr>
            <p:cNvPr id="4" name="Group 332"/>
            <p:cNvGrpSpPr>
              <a:grpSpLocks noChangeAspect="1"/>
            </p:cNvGrpSpPr>
            <p:nvPr/>
          </p:nvGrpSpPr>
          <p:grpSpPr>
            <a:xfrm>
              <a:off x="1137429" y="1327286"/>
              <a:ext cx="540000" cy="540000"/>
              <a:chOff x="4523517" y="2343968"/>
              <a:chExt cx="288476" cy="288476"/>
            </a:xfrm>
          </p:grpSpPr>
          <p:sp>
            <p:nvSpPr>
              <p:cNvPr id="92" name="Oval 59"/>
              <p:cNvSpPr/>
              <p:nvPr/>
            </p:nvSpPr>
            <p:spPr>
              <a:xfrm>
                <a:off x="4523517" y="234396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399295"/>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二、采购与付款循环涉及的主要凭证与会计记录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903351"/>
              <a:ext cx="9517380" cy="378289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（二）订购单</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订购单是由采购部门填写，向另一企业购买订购单上所指定的商品、劳务或</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其他资产的书面凭证。</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（三）验收单</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验收单是收到商品、资产时所编制的凭证，列示从供应商处收到的商品、资</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产的种类和数量等内容。</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（四）卖方发票</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卖方发票（供应商发票）是供应商开具的，交给买方以载明发运的货物或提</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供的劳务、应付款金额和付款条件等事项的凭证。</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980727"/>
            <a:ext cx="10020801" cy="4774458"/>
            <a:chOff x="1137429" y="1327286"/>
            <a:chExt cx="10020801" cy="4774458"/>
          </a:xfrm>
        </p:grpSpPr>
        <p:grpSp>
          <p:nvGrpSpPr>
            <p:cNvPr id="4" name="Group 332"/>
            <p:cNvGrpSpPr>
              <a:grpSpLocks noChangeAspect="1"/>
            </p:cNvGrpSpPr>
            <p:nvPr/>
          </p:nvGrpSpPr>
          <p:grpSpPr>
            <a:xfrm>
              <a:off x="1137429" y="1327286"/>
              <a:ext cx="540000" cy="540000"/>
              <a:chOff x="4523517" y="2343968"/>
              <a:chExt cx="288476" cy="288476"/>
            </a:xfrm>
          </p:grpSpPr>
          <p:sp>
            <p:nvSpPr>
              <p:cNvPr id="92" name="Oval 59"/>
              <p:cNvSpPr/>
              <p:nvPr/>
            </p:nvSpPr>
            <p:spPr>
              <a:xfrm>
                <a:off x="4523517" y="234396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399295"/>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二、采购与付款循环涉及的主要凭证与会计记录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903351"/>
              <a:ext cx="9517380" cy="4198393"/>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（五）付款凭单</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付款凭单是采购方企业的应付凭单部门编制的，载明已收到的商品、资产或</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接受的劳务、应付款金额和付款日期的凭证。付款凭单是采购方企业内部记录和</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支付负债的授权证明文件。</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（六）转账凭证</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转账凭证是指记录转账交易的记账凭证，它是根据有关转账交易（即不涉及</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库存现金、银行存款收付的各项交易）的原始凭证编制的。</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（七）付款凭证</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付款凭证包括现金付款凭证和银行存款付款凭证，是指用来记录库存现金和</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银行存款支出交易的记账凭证。</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980727"/>
            <a:ext cx="10020801" cy="5189957"/>
            <a:chOff x="1137429" y="1327286"/>
            <a:chExt cx="10020801" cy="5189957"/>
          </a:xfrm>
        </p:grpSpPr>
        <p:grpSp>
          <p:nvGrpSpPr>
            <p:cNvPr id="4" name="Group 332"/>
            <p:cNvGrpSpPr>
              <a:grpSpLocks noChangeAspect="1"/>
            </p:cNvGrpSpPr>
            <p:nvPr/>
          </p:nvGrpSpPr>
          <p:grpSpPr>
            <a:xfrm>
              <a:off x="1137429" y="1327286"/>
              <a:ext cx="540000" cy="540000"/>
              <a:chOff x="4523517" y="2343968"/>
              <a:chExt cx="288476" cy="288476"/>
            </a:xfrm>
          </p:grpSpPr>
          <p:sp>
            <p:nvSpPr>
              <p:cNvPr id="92" name="Oval 59"/>
              <p:cNvSpPr/>
              <p:nvPr/>
            </p:nvSpPr>
            <p:spPr>
              <a:xfrm>
                <a:off x="4523517" y="234396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399295"/>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二、采购与付款循环涉及的主要凭证与会计记录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903351"/>
              <a:ext cx="9517380" cy="4613892"/>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（八）应付账款明细账</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应付账款明细账是记录所欠各供应商款项的账簿，各明细账的余额合计数应</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与应付账款总账的余额相等。</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（九）库存现金日记账和银行存款日记账</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库存现金日记账和银行存款日记账是用来记录应付账款的清偿或现购付款，</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以及其他各种现金、银行存款收入、支出的日记账。</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（十）供应商对账单</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供应商对账单是由供应商按月编制的，标明期初余额、本期购买、本期支付</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给供应商的款项和期末余额的凭证。供应商对账单是供应商对有关交易的陈述，</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如果不考虑买卖双方在收发货物上可能存在的时间差等因素，其期末余额通常应</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与采购方相应的应付账款期末余额一致。</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980727"/>
            <a:ext cx="10020801" cy="2696967"/>
            <a:chOff x="1137429" y="1327286"/>
            <a:chExt cx="10020801" cy="2696967"/>
          </a:xfrm>
        </p:grpSpPr>
        <p:grpSp>
          <p:nvGrpSpPr>
            <p:cNvPr id="4" name="Group 332"/>
            <p:cNvGrpSpPr>
              <a:grpSpLocks noChangeAspect="1"/>
            </p:cNvGrpSpPr>
            <p:nvPr/>
          </p:nvGrpSpPr>
          <p:grpSpPr>
            <a:xfrm>
              <a:off x="1137429" y="1327286"/>
              <a:ext cx="540000" cy="540000"/>
              <a:chOff x="4523517" y="2343968"/>
              <a:chExt cx="288476" cy="288476"/>
            </a:xfrm>
          </p:grpSpPr>
          <p:sp>
            <p:nvSpPr>
              <p:cNvPr id="92" name="Oval 59"/>
              <p:cNvSpPr/>
              <p:nvPr/>
            </p:nvSpPr>
            <p:spPr>
              <a:xfrm>
                <a:off x="4523517" y="234396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399295"/>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三、采购与付款循环的内部控制</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903351"/>
              <a:ext cx="9517380" cy="2120902"/>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（一）采购交易的内部控制</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1.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内部控制目标、内部控制与常用控制测试的关系</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表 </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7-2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列示了采购交易的内部控制目标、关键内部控制和常用控制测试的</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关系。</a:t>
              </a:r>
              <a:endPar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6" name="Picture 2" descr="C:\Documents and Settings\Administrator\桌面\QQ截图20180821095256.png"/>
          <p:cNvPicPr>
            <a:picLocks noChangeAspect="1" noChangeArrowheads="1"/>
          </p:cNvPicPr>
          <p:nvPr/>
        </p:nvPicPr>
        <p:blipFill>
          <a:blip r:embed="rId1" cstate="print"/>
          <a:srcRect/>
          <a:stretch>
            <a:fillRect/>
          </a:stretch>
        </p:blipFill>
        <p:spPr bwMode="auto">
          <a:xfrm>
            <a:off x="1990750" y="3212976"/>
            <a:ext cx="6120680" cy="4275306"/>
          </a:xfrm>
          <a:prstGeom prst="rect">
            <a:avLst/>
          </a:prstGeom>
          <a:noFill/>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140"/>
          <p:cNvSpPr/>
          <p:nvPr/>
        </p:nvSpPr>
        <p:spPr>
          <a:xfrm>
            <a:off x="1587" y="2313153"/>
            <a:ext cx="12188825" cy="2339010"/>
          </a:xfrm>
          <a:prstGeom prst="rect">
            <a:avLst/>
          </a:prstGeom>
          <a:gradFill flip="none" rotWithShape="1">
            <a:gsLst>
              <a:gs pos="0">
                <a:srgbClr val="F79646"/>
              </a:gs>
              <a:gs pos="21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TextBox 64"/>
          <p:cNvSpPr>
            <a:spLocks noChangeArrowheads="1"/>
          </p:cNvSpPr>
          <p:nvPr/>
        </p:nvSpPr>
        <p:spPr bwMode="auto">
          <a:xfrm>
            <a:off x="4655068" y="3020993"/>
            <a:ext cx="641714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nchorCtr="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00000"/>
              </a:lnSpc>
            </a:pPr>
            <a:r>
              <a:rPr lang="zh-CN" altLang="en-US" sz="54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采购与付款循环审计</a:t>
            </a:r>
            <a:endParaRPr lang="zh-CN" altLang="en-US" sz="5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147" name="直接连接符 146"/>
          <p:cNvCxnSpPr/>
          <p:nvPr/>
        </p:nvCxnSpPr>
        <p:spPr>
          <a:xfrm>
            <a:off x="4655046" y="2834585"/>
            <a:ext cx="0" cy="1296144"/>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矩形 1"/>
          <p:cNvSpPr>
            <a:spLocks noChangeAspect="1"/>
          </p:cNvSpPr>
          <p:nvPr/>
        </p:nvSpPr>
        <p:spPr>
          <a:xfrm>
            <a:off x="604520" y="2874328"/>
            <a:ext cx="3549015" cy="1216660"/>
          </a:xfrm>
          <a:prstGeom prst="rect">
            <a:avLst/>
          </a:prstGeom>
          <a:gradFill flip="none" rotWithShape="1">
            <a:gsLst>
              <a:gs pos="0">
                <a:srgbClr val="F79646"/>
              </a:gs>
              <a:gs pos="100000">
                <a:srgbClr val="F79646"/>
              </a:gs>
            </a:gsLst>
            <a:lin ang="7200000" scaled="0"/>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 name="文本框 4"/>
          <p:cNvSpPr txBox="1"/>
          <p:nvPr/>
        </p:nvSpPr>
        <p:spPr>
          <a:xfrm>
            <a:off x="604520" y="3067685"/>
            <a:ext cx="3549015" cy="829945"/>
          </a:xfrm>
          <a:prstGeom prst="rect">
            <a:avLst/>
          </a:prstGeom>
          <a:noFill/>
        </p:spPr>
        <p:txBody>
          <a:bodyPr wrap="square" rtlCol="0">
            <a:spAutoFit/>
          </a:bodyPr>
          <a:lstStyle/>
          <a:p>
            <a:pPr algn="ctr"/>
            <a:r>
              <a:rPr lang="zh-CN" altLang="en-US" sz="4800" b="1" dirty="0" smtClean="0">
                <a:solidFill>
                  <a:schemeClr val="bg1"/>
                </a:solidFill>
              </a:rPr>
              <a:t>项目七</a:t>
            </a:r>
            <a:endParaRPr lang="zh-CN" altLang="en-US" sz="4800" b="1" dirty="0">
              <a:solidFill>
                <a:schemeClr val="bg1"/>
              </a:solidFill>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wipe(left)">
                                      <p:cBhvr>
                                        <p:cTn id="7" dur="500"/>
                                        <p:tgtEl>
                                          <p:spTgt spid="14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23" presetClass="entr" presetSubtype="272"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strVal val="2/3*#ppt_w"/>
                                          </p:val>
                                        </p:tav>
                                        <p:tav tm="100000">
                                          <p:val>
                                            <p:strVal val="#ppt_w"/>
                                          </p:val>
                                        </p:tav>
                                      </p:tavLst>
                                    </p:anim>
                                    <p:anim calcmode="lin" valueType="num">
                                      <p:cBhvr>
                                        <p:cTn id="18" dur="500" fill="hold"/>
                                        <p:tgtEl>
                                          <p:spTgt spid="5"/>
                                        </p:tgtEl>
                                        <p:attrNameLst>
                                          <p:attrName>ppt_h</p:attrName>
                                        </p:attrNameLst>
                                      </p:cBhvr>
                                      <p:tavLst>
                                        <p:tav tm="0">
                                          <p:val>
                                            <p:strVal val="2/3*#ppt_h"/>
                                          </p:val>
                                        </p:tav>
                                        <p:tav tm="100000">
                                          <p:val>
                                            <p:strVal val="#ppt_h"/>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46"/>
                                        </p:tgtEl>
                                        <p:attrNameLst>
                                          <p:attrName>style.visibility</p:attrName>
                                        </p:attrNameLst>
                                      </p:cBhvr>
                                      <p:to>
                                        <p:strVal val="visible"/>
                                      </p:to>
                                    </p:set>
                                    <p:anim calcmode="lin" valueType="num">
                                      <p:cBhvr>
                                        <p:cTn id="22" dur="500" fill="hold"/>
                                        <p:tgtEl>
                                          <p:spTgt spid="146"/>
                                        </p:tgtEl>
                                        <p:attrNameLst>
                                          <p:attrName>ppt_w</p:attrName>
                                        </p:attrNameLst>
                                      </p:cBhvr>
                                      <p:tavLst>
                                        <p:tav tm="0">
                                          <p:val>
                                            <p:fltVal val="0"/>
                                          </p:val>
                                        </p:tav>
                                        <p:tav tm="100000">
                                          <p:val>
                                            <p:strVal val="#ppt_w"/>
                                          </p:val>
                                        </p:tav>
                                      </p:tavLst>
                                    </p:anim>
                                    <p:anim calcmode="lin" valueType="num">
                                      <p:cBhvr>
                                        <p:cTn id="23" dur="500" fill="hold"/>
                                        <p:tgtEl>
                                          <p:spTgt spid="146"/>
                                        </p:tgtEl>
                                        <p:attrNameLst>
                                          <p:attrName>ppt_h</p:attrName>
                                        </p:attrNameLst>
                                      </p:cBhvr>
                                      <p:tavLst>
                                        <p:tav tm="0">
                                          <p:val>
                                            <p:fltVal val="0"/>
                                          </p:val>
                                        </p:tav>
                                        <p:tav tm="100000">
                                          <p:val>
                                            <p:strVal val="#ppt_h"/>
                                          </p:val>
                                        </p:tav>
                                      </p:tavLst>
                                    </p:anim>
                                    <p:animEffect transition="in" filter="fade">
                                      <p:cBhvr>
                                        <p:cTn id="24" dur="500"/>
                                        <p:tgtEl>
                                          <p:spTgt spid="146"/>
                                        </p:tgtEl>
                                      </p:cBhvr>
                                    </p:animEffect>
                                  </p:childTnLst>
                                </p:cTn>
                              </p:par>
                            </p:childTnLst>
                          </p:cTn>
                        </p:par>
                        <p:par>
                          <p:cTn id="25" fill="hold">
                            <p:stCondLst>
                              <p:cond delay="2000"/>
                            </p:stCondLst>
                            <p:childTnLst>
                              <p:par>
                                <p:cTn id="26" presetID="16" presetClass="entr" presetSubtype="42" fill="hold" nodeType="afterEffect">
                                  <p:stCondLst>
                                    <p:cond delay="0"/>
                                  </p:stCondLst>
                                  <p:childTnLst>
                                    <p:set>
                                      <p:cBhvr>
                                        <p:cTn id="27" dur="1" fill="hold">
                                          <p:stCondLst>
                                            <p:cond delay="0"/>
                                          </p:stCondLst>
                                        </p:cTn>
                                        <p:tgtEl>
                                          <p:spTgt spid="147"/>
                                        </p:tgtEl>
                                        <p:attrNameLst>
                                          <p:attrName>style.visibility</p:attrName>
                                        </p:attrNameLst>
                                      </p:cBhvr>
                                      <p:to>
                                        <p:strVal val="visible"/>
                                      </p:to>
                                    </p:set>
                                    <p:animEffect transition="in" filter="barn(outHorizontal)">
                                      <p:cBhvr>
                                        <p:cTn id="28" dur="10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bldLvl="0" animBg="1"/>
      <p:bldP spid="146" grpId="0"/>
      <p:bldP spid="2" grpId="0" bldLvl="0" animBg="1"/>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980727"/>
            <a:ext cx="10020801" cy="7316372"/>
            <a:chOff x="1137429" y="1327286"/>
            <a:chExt cx="10020801" cy="7316372"/>
          </a:xfrm>
        </p:grpSpPr>
        <p:grpSp>
          <p:nvGrpSpPr>
            <p:cNvPr id="4" name="Group 332"/>
            <p:cNvGrpSpPr>
              <a:grpSpLocks noChangeAspect="1"/>
            </p:cNvGrpSpPr>
            <p:nvPr/>
          </p:nvGrpSpPr>
          <p:grpSpPr>
            <a:xfrm>
              <a:off x="1137429" y="1327286"/>
              <a:ext cx="540000" cy="540000"/>
              <a:chOff x="4523517" y="2343968"/>
              <a:chExt cx="288476" cy="288476"/>
            </a:xfrm>
          </p:grpSpPr>
          <p:sp>
            <p:nvSpPr>
              <p:cNvPr id="92" name="Oval 59"/>
              <p:cNvSpPr/>
              <p:nvPr/>
            </p:nvSpPr>
            <p:spPr>
              <a:xfrm>
                <a:off x="4523517" y="234396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399295"/>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二、采购与付款循环的内部控制</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903351"/>
              <a:ext cx="9517380" cy="6740307"/>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2.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采购交易的内部控制</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应付账款、固定资产等财务报表项目均属采购与付款循环。在正常的审计中，</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如果忽视采购与付款循环的控制测试及相应的交易实质性程序，仅仅依赖于对这</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些具体财务报表项目余额实施实质性程序，则可能不利于审计效率和审计质量的</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提高。如果被审计单位具有健全并且运行良好的相关内部控制，注册会计师把审</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计重点放在控制测试和交易的实质性程序上，则既可以降低审计风险，又可大大</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减少报表项目实质性程序的工作量，提高审计效率。</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注册会计师必须了解被审计单位的内部控制，确定其存在哪些关键的内部控制。</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很显然，采购与付款循环的交易测试包括采购交易测试和付款交易测试两个部分。采购交易测试与本章前面讨论的八项主要业务活动中的前六项有关，即请</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购商品和劳务，编制订购单，验收商品，储存已验收的商品，编制付款凭单，确</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认与记录债务。付款交易测试则涉及第七、第八两项业务活动：付款，记录现金、</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银行存款支出。</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鉴于采购交易与销售交易无论在控制目标还是在关键内部控制方面，就原理</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而言大同小异，并且表 </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7-2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也比较容易理解，因此，以下仅就采购交易内部控制</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的特殊之处予以说明。</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980727"/>
            <a:ext cx="10020801" cy="4358960"/>
            <a:chOff x="1137429" y="1327286"/>
            <a:chExt cx="10020801" cy="4358960"/>
          </a:xfrm>
        </p:grpSpPr>
        <p:grpSp>
          <p:nvGrpSpPr>
            <p:cNvPr id="4" name="Group 332"/>
            <p:cNvGrpSpPr>
              <a:grpSpLocks noChangeAspect="1"/>
            </p:cNvGrpSpPr>
            <p:nvPr/>
          </p:nvGrpSpPr>
          <p:grpSpPr>
            <a:xfrm>
              <a:off x="1137429" y="1327286"/>
              <a:ext cx="540000" cy="540000"/>
              <a:chOff x="4523517" y="2343968"/>
              <a:chExt cx="288476" cy="288476"/>
            </a:xfrm>
          </p:grpSpPr>
          <p:sp>
            <p:nvSpPr>
              <p:cNvPr id="92" name="Oval 59"/>
              <p:cNvSpPr/>
              <p:nvPr/>
            </p:nvSpPr>
            <p:spPr>
              <a:xfrm>
                <a:off x="4523517" y="234396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399295"/>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二、采购与付款循环涉及的内部控制</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903351"/>
              <a:ext cx="9517380" cy="378289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）适当的职责分离</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适当的职责分离有助于防止各种有意或无意的错误。与销售和收款交易一样，</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采购与付款交易也需要适当的职责分离。企业应当建立采购与付款交易的岗位责</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任制，明确相关部门和岗位的职责、权限，确保办理采购与付款交易的不相容岗</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位相互分离、制约和监督。采购与付款交易不相容岗位至少包括：请购与审批；</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询价与确定供应商；采购合同的订立与审批；采购与验收；采购、验收与相关会</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计记录；付款审批与付款执行。这些都是对企业提出的、有关采购与付款交易相</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关职责适当分离的基本要求，以确保办理采购与付款交易的不相容岗位相互分离、</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制约和监督。</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980727"/>
            <a:ext cx="10020801" cy="5189957"/>
            <a:chOff x="1137429" y="1327286"/>
            <a:chExt cx="10020801" cy="5189957"/>
          </a:xfrm>
        </p:grpSpPr>
        <p:grpSp>
          <p:nvGrpSpPr>
            <p:cNvPr id="4" name="Group 332"/>
            <p:cNvGrpSpPr>
              <a:grpSpLocks noChangeAspect="1"/>
            </p:cNvGrpSpPr>
            <p:nvPr/>
          </p:nvGrpSpPr>
          <p:grpSpPr>
            <a:xfrm>
              <a:off x="1137429" y="1327286"/>
              <a:ext cx="540000" cy="540000"/>
              <a:chOff x="4523517" y="2343968"/>
              <a:chExt cx="288476" cy="288476"/>
            </a:xfrm>
          </p:grpSpPr>
          <p:sp>
            <p:nvSpPr>
              <p:cNvPr id="92" name="Oval 59"/>
              <p:cNvSpPr/>
              <p:nvPr/>
            </p:nvSpPr>
            <p:spPr>
              <a:xfrm>
                <a:off x="4523517" y="234396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399295"/>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二、采购与付款循环的内部控制</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903351"/>
              <a:ext cx="9517380" cy="4613892"/>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）内部核查程序</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企业应当建立对采购与付款交易内部控制的监督检查制度。采购与付款交易</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内部控制监督检查的主要内容通常包括：</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①采购与付款交易相关岗位及人员的设置情况。重点检查是否存在采购与付</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款交易不相容职务混岗的现象。</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②采购与付款交易授权批准制度的执行情况。重点检查大宗采购与付款交易</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的授权批准手续是否健全，是否存在越权审批的行为。</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③应付账款和预付账款的管理。重点审查应付账款和预付账款支付的正确性、</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时效性和合法性。</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④有关单据、凭证和文件的使用和保管情况。重点检查凭证的登记、领用、传递、</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保管、注销手续是否健全，使用和保管制度是否存在漏洞。</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980727"/>
            <a:ext cx="10020801" cy="5238880"/>
            <a:chOff x="1137429" y="1327286"/>
            <a:chExt cx="10020801" cy="5238880"/>
          </a:xfrm>
        </p:grpSpPr>
        <p:grpSp>
          <p:nvGrpSpPr>
            <p:cNvPr id="4" name="Group 332"/>
            <p:cNvGrpSpPr>
              <a:grpSpLocks noChangeAspect="1"/>
            </p:cNvGrpSpPr>
            <p:nvPr/>
          </p:nvGrpSpPr>
          <p:grpSpPr>
            <a:xfrm>
              <a:off x="1137429" y="1327286"/>
              <a:ext cx="540000" cy="540000"/>
              <a:chOff x="4523517" y="2343968"/>
              <a:chExt cx="288476" cy="288476"/>
            </a:xfrm>
          </p:grpSpPr>
          <p:sp>
            <p:nvSpPr>
              <p:cNvPr id="92" name="Oval 59"/>
              <p:cNvSpPr/>
              <p:nvPr/>
            </p:nvSpPr>
            <p:spPr>
              <a:xfrm>
                <a:off x="4523517" y="234396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399295"/>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二、采购与付款循环的内部控制</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903351"/>
              <a:ext cx="9517380" cy="466281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3</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）对表 </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7-2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有关内容的说明</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①所记录的采购都确已收到商品或已接受劳务。如果注册会计师对被审计单</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位在这个目标上的控制的恰当性感到满意，为查找不正确的、没有真实发生的交</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易而执行的测试程序就可大为减少。恰当的控制可以防止那些主要使管理层和员</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工而非被审计单位本身受益的交易，作为被审计单位的费用支出或资产入账。在</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有些情况下，不正确的交易是显而易见的。例如，员工未经批准就购置个人用品，</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或通过在付款凭单登记簿上虚记一笔采购而侵吞公款。但在另外一些情况下，交</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易的正确与否却很难评判，如支付被审计单位管理人员在俱乐部的个人会费、支</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付管理人员及其家属的度假费用等。如果发觉被审计单位对这些不正当的、站不</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住脚的交易的控制不恰当，注册会计师在审计中就需对与这些交易有关的单据进</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行广泛、深入的检查。</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980727"/>
            <a:ext cx="10020801" cy="3112465"/>
            <a:chOff x="1137429" y="1327286"/>
            <a:chExt cx="10020801" cy="3112465"/>
          </a:xfrm>
        </p:grpSpPr>
        <p:grpSp>
          <p:nvGrpSpPr>
            <p:cNvPr id="4" name="Group 332"/>
            <p:cNvGrpSpPr>
              <a:grpSpLocks noChangeAspect="1"/>
            </p:cNvGrpSpPr>
            <p:nvPr/>
          </p:nvGrpSpPr>
          <p:grpSpPr>
            <a:xfrm>
              <a:off x="1137429" y="1327286"/>
              <a:ext cx="540000" cy="540000"/>
              <a:chOff x="4523517" y="2343968"/>
              <a:chExt cx="288476" cy="288476"/>
            </a:xfrm>
          </p:grpSpPr>
          <p:sp>
            <p:nvSpPr>
              <p:cNvPr id="92" name="Oval 59"/>
              <p:cNvSpPr/>
              <p:nvPr/>
            </p:nvSpPr>
            <p:spPr>
              <a:xfrm>
                <a:off x="4523517" y="234396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399295"/>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二、采购与付款循环的内部控制</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903351"/>
              <a:ext cx="9517380" cy="2536400"/>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②已发生的采购交易均已记录。应付账款是因在正常的商业过程中接受商品</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和劳务而产生的尚未付款的负债。已经验收的商品和接受的劳务若未予以入账，</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将直接影响应付账款余额，从而少计企业的负债。如果注册会计师确信被审计单</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位所有的采购交易均已准确、及时地登记入账，就可以从了解和测试其内部控制</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入手进行审计，从而大大减少对固定资产和应付账款等财务报表项目实施实质性</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程序的工作量，大大降低审计成本。</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980727"/>
            <a:ext cx="10020801" cy="5605455"/>
            <a:chOff x="1137429" y="1327286"/>
            <a:chExt cx="10020801" cy="5605455"/>
          </a:xfrm>
        </p:grpSpPr>
        <p:grpSp>
          <p:nvGrpSpPr>
            <p:cNvPr id="4" name="Group 332"/>
            <p:cNvGrpSpPr>
              <a:grpSpLocks noChangeAspect="1"/>
            </p:cNvGrpSpPr>
            <p:nvPr/>
          </p:nvGrpSpPr>
          <p:grpSpPr>
            <a:xfrm>
              <a:off x="1137429" y="1327286"/>
              <a:ext cx="540000" cy="540000"/>
              <a:chOff x="4523517" y="2343968"/>
              <a:chExt cx="288476" cy="288476"/>
            </a:xfrm>
          </p:grpSpPr>
          <p:sp>
            <p:nvSpPr>
              <p:cNvPr id="92" name="Oval 59"/>
              <p:cNvSpPr/>
              <p:nvPr/>
            </p:nvSpPr>
            <p:spPr>
              <a:xfrm>
                <a:off x="4523517" y="234396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399295"/>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二、采购与付款循环的内部控制</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903351"/>
              <a:ext cx="9517380" cy="5029390"/>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③所记录的采购交易估价正确。由于许多资产、负债和费用项目的估价有赖</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于相关采购交易在采购明细账上的正确记录，因此，对这些报表项目实施实质性</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程序的范围，在很大程度上取决于注册会计师对被审计单位采购交易内部控制执</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行效果的评价。如认为采购交易内部控制执行良好，则注册会计师对这些报表项</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目计价准确性实施的实质性程序的数量显然要比采购交易内部控制不健全或形同</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虚设的企业少得多。</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当被审计单位对存货采用永续盘存制核算时，如果注册会计师确信其永续盘</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存记录是准确、及时的，存货项目的实质性程序就可予以简化。被审计单位对永</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续盘存记录中的采购环节的内部控制，一般应作为审计中对采购交易进行控制测</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试的对象之一，在审计中起着关键作用。如果这些控制能够有效地运行，并且永</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续盘存记录中又能反映出存货的数量和单位成本，还可以因此减少存货监盘和存</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货单位成本测试的工作量。</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980727"/>
            <a:ext cx="10020801" cy="4358960"/>
            <a:chOff x="1137429" y="1327286"/>
            <a:chExt cx="10020801" cy="4358960"/>
          </a:xfrm>
        </p:grpSpPr>
        <p:grpSp>
          <p:nvGrpSpPr>
            <p:cNvPr id="4" name="Group 332"/>
            <p:cNvGrpSpPr>
              <a:grpSpLocks noChangeAspect="1"/>
            </p:cNvGrpSpPr>
            <p:nvPr/>
          </p:nvGrpSpPr>
          <p:grpSpPr>
            <a:xfrm>
              <a:off x="1137429" y="1327286"/>
              <a:ext cx="540000" cy="540000"/>
              <a:chOff x="4523517" y="2343968"/>
              <a:chExt cx="288476" cy="288476"/>
            </a:xfrm>
          </p:grpSpPr>
          <p:sp>
            <p:nvSpPr>
              <p:cNvPr id="92" name="Oval 59"/>
              <p:cNvSpPr/>
              <p:nvPr/>
            </p:nvSpPr>
            <p:spPr>
              <a:xfrm>
                <a:off x="4523517" y="234396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399295"/>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二、采购与付款循环的内部控制</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903351"/>
              <a:ext cx="9517380" cy="378289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（二）付款交易的内部控制</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采购与付款循环包括采购和付款两个方面。在内部控制健全的企业，与采购</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相关的付款交易即支出交易同样有其内部控制目标和内部控制，注册会计师应针</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对每个主要的具体内部控制目标确定关键的内部控制，并对此实施相应的控制测</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试和交易的实质性程序。付款交易中的控制测试的性质取决于内部控制的性质，</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而付款交易的实质性程序的实施范围，在一定程度上取决于关键控制是否存在以</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及控制测试的结果。由于采购和付款交易同属一个交易循环，联系紧密，因此，</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对付款交易的部分测试可与测试采购交易一并实施。当然，另一些付款交易测试</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仍需单独实施。</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980727"/>
            <a:ext cx="10020801" cy="3527963"/>
            <a:chOff x="1137429" y="1327286"/>
            <a:chExt cx="10020801" cy="3527963"/>
          </a:xfrm>
        </p:grpSpPr>
        <p:grpSp>
          <p:nvGrpSpPr>
            <p:cNvPr id="4" name="Group 332"/>
            <p:cNvGrpSpPr>
              <a:grpSpLocks noChangeAspect="1"/>
            </p:cNvGrpSpPr>
            <p:nvPr/>
          </p:nvGrpSpPr>
          <p:grpSpPr>
            <a:xfrm>
              <a:off x="1137429" y="1327286"/>
              <a:ext cx="540000" cy="540000"/>
              <a:chOff x="4523517" y="2343968"/>
              <a:chExt cx="288476" cy="288476"/>
            </a:xfrm>
          </p:grpSpPr>
          <p:sp>
            <p:nvSpPr>
              <p:cNvPr id="92" name="Oval 59"/>
              <p:cNvSpPr/>
              <p:nvPr/>
            </p:nvSpPr>
            <p:spPr>
              <a:xfrm>
                <a:off x="4523517" y="234396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399295"/>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二、采购与付款循环的内部控制</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903351"/>
              <a:ext cx="9517380" cy="2951898"/>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需要指出的是，对于每个企业而言，由于性质、所处行业、规模以及内部控</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制健全程度等不同，而使得与付款交易相关的内部控制内容可能有所不同，但以</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下与付款交易相关的内部控制内容是通常应当共同遵循的。</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1.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企业应当按照</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现金管理暂行条例</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支付结算办法</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等有关货币资金内</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部控制的规定办理采购付款交易。</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2.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企业财会部门在办理付款交易时，应当对采购发票、结算凭证、验收证明</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等相关凭证的真实性、完整性、合法性及合规性进行严格审核。</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980727"/>
            <a:ext cx="10020801" cy="3943462"/>
            <a:chOff x="1137429" y="1327286"/>
            <a:chExt cx="10020801" cy="3943462"/>
          </a:xfrm>
        </p:grpSpPr>
        <p:grpSp>
          <p:nvGrpSpPr>
            <p:cNvPr id="4" name="Group 332"/>
            <p:cNvGrpSpPr>
              <a:grpSpLocks noChangeAspect="1"/>
            </p:cNvGrpSpPr>
            <p:nvPr/>
          </p:nvGrpSpPr>
          <p:grpSpPr>
            <a:xfrm>
              <a:off x="1137429" y="1327286"/>
              <a:ext cx="540000" cy="540000"/>
              <a:chOff x="4523517" y="2343968"/>
              <a:chExt cx="288476" cy="288476"/>
            </a:xfrm>
          </p:grpSpPr>
          <p:sp>
            <p:nvSpPr>
              <p:cNvPr id="92" name="Oval 59"/>
              <p:cNvSpPr/>
              <p:nvPr/>
            </p:nvSpPr>
            <p:spPr>
              <a:xfrm>
                <a:off x="4523517" y="234396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399295"/>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二、采购与付款循环的内部控制</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903351"/>
              <a:ext cx="9517380" cy="3367397"/>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3.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企业应当建立预付账款和定金的授权批准制度，加强预付账款和定金的管理。</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4.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企业应当加强应付账款和应付票据的管理，由专人按照约定的付款日期、</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折扣条件等管理应付款项。已到期的应付款项需经有关授权人员审批后方可办理</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结算与支付。</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5.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企业应当建立退货管理制度，对退货条件、退货手续、货物出库、退货货</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款回收等做出明确规定，及时收回退货款。</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6.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企业应当定期与供应商核对应付账款、应付票据、预付款项等往来款项。</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如有不符，应查明原因，及时处理。</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980727"/>
            <a:ext cx="10020801" cy="4358960"/>
            <a:chOff x="1137429" y="1327286"/>
            <a:chExt cx="10020801" cy="4358960"/>
          </a:xfrm>
        </p:grpSpPr>
        <p:grpSp>
          <p:nvGrpSpPr>
            <p:cNvPr id="4" name="Group 332"/>
            <p:cNvGrpSpPr>
              <a:grpSpLocks noChangeAspect="1"/>
            </p:cNvGrpSpPr>
            <p:nvPr/>
          </p:nvGrpSpPr>
          <p:grpSpPr>
            <a:xfrm>
              <a:off x="1137429" y="1327286"/>
              <a:ext cx="540000" cy="540000"/>
              <a:chOff x="4523517" y="2343968"/>
              <a:chExt cx="288476" cy="288476"/>
            </a:xfrm>
          </p:grpSpPr>
          <p:sp>
            <p:nvSpPr>
              <p:cNvPr id="92" name="Oval 59"/>
              <p:cNvSpPr/>
              <p:nvPr/>
            </p:nvSpPr>
            <p:spPr>
              <a:xfrm>
                <a:off x="4523517" y="234396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399295"/>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二、采购与付款循环的内部控制</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903351"/>
              <a:ext cx="9517380" cy="378289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（三）固定资产的内部控制</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在本教材的业务循环划分中，固定资产归属采购与付款循环，固定资产与一</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般的商品在内部控制和控制测试问题上固然有许多共性的地方，但固定资产还有</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其特殊性，有必要单独加以说明。</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就许多从事制造业的被审计单位而言，固定资产在其资产总额中占有很大的</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比重，固定资产的购建会影响其现金流量，而固定资产的折旧、维修等费用则是</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影响其损益的重要因素。固定资产管理一旦失控，所造成的损失将远远超过一般</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的商品存货等流动资产。所以，为了确保固定资产的真实、完整、安全和有效利用，</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被审计单位应当建立和健全固定资产的内部控制。</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140"/>
          <p:cNvSpPr/>
          <p:nvPr/>
        </p:nvSpPr>
        <p:spPr>
          <a:xfrm>
            <a:off x="0" y="-35712"/>
            <a:ext cx="3884175" cy="6893712"/>
          </a:xfrm>
          <a:prstGeom prst="rect">
            <a:avLst/>
          </a:prstGeom>
          <a:gradFill flip="none" rotWithShape="1">
            <a:gsLst>
              <a:gs pos="0">
                <a:srgbClr val="F79646"/>
              </a:gs>
              <a:gs pos="100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TextBox 59"/>
          <p:cNvSpPr>
            <a:spLocks noChangeArrowheads="1"/>
          </p:cNvSpPr>
          <p:nvPr/>
        </p:nvSpPr>
        <p:spPr bwMode="auto">
          <a:xfrm flipH="1">
            <a:off x="0" y="2442210"/>
            <a:ext cx="3884295" cy="1938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60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anose="02000000000000000000" pitchFamily="2" charset="-122"/>
              </a:rPr>
              <a:t>学习要点</a:t>
            </a:r>
            <a:endParaRPr lang="zh-CN" altLang="en-US" sz="60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anose="02000000000000000000" pitchFamily="2" charset="-122"/>
            </a:endParaRPr>
          </a:p>
          <a:p>
            <a:pPr algn="ctr"/>
            <a:r>
              <a:rPr lang="zh-CN" altLang="en-US" sz="60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anose="02000000000000000000" pitchFamily="2" charset="-122"/>
              </a:rPr>
              <a:t>及目标</a:t>
            </a:r>
            <a:endParaRPr lang="zh-CN" altLang="en-US" sz="60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anose="02000000000000000000" pitchFamily="2" charset="-122"/>
            </a:endParaRPr>
          </a:p>
        </p:txBody>
      </p:sp>
      <p:grpSp>
        <p:nvGrpSpPr>
          <p:cNvPr id="50" name="组合 49"/>
          <p:cNvGrpSpPr/>
          <p:nvPr/>
        </p:nvGrpSpPr>
        <p:grpSpPr>
          <a:xfrm>
            <a:off x="4890135" y="1967230"/>
            <a:ext cx="6709410" cy="557903"/>
            <a:chOff x="7701" y="3112"/>
            <a:chExt cx="10566" cy="879"/>
          </a:xfrm>
        </p:grpSpPr>
        <p:grpSp>
          <p:nvGrpSpPr>
            <p:cNvPr id="29" name="组合 28"/>
            <p:cNvGrpSpPr/>
            <p:nvPr/>
          </p:nvGrpSpPr>
          <p:grpSpPr>
            <a:xfrm>
              <a:off x="7701" y="3112"/>
              <a:ext cx="850" cy="879"/>
              <a:chOff x="7641" y="3141"/>
              <a:chExt cx="850" cy="879"/>
            </a:xfrm>
          </p:grpSpPr>
          <p:sp>
            <p:nvSpPr>
              <p:cNvPr id="190" name="TextBox 59"/>
              <p:cNvSpPr>
                <a:spLocks noChangeArrowheads="1"/>
              </p:cNvSpPr>
              <p:nvPr/>
            </p:nvSpPr>
            <p:spPr bwMode="auto">
              <a:xfrm flipH="1">
                <a:off x="7698" y="3198"/>
                <a:ext cx="737"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rPr>
                  <a:t>2</a:t>
                </a:r>
                <a:endPar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endParaRPr>
              </a:p>
            </p:txBody>
          </p:sp>
          <p:sp>
            <p:nvSpPr>
              <p:cNvPr id="189" name="矩形 188"/>
              <p:cNvSpPr/>
              <p:nvPr/>
            </p:nvSpPr>
            <p:spPr>
              <a:xfrm>
                <a:off x="7641" y="3141"/>
                <a:ext cx="850" cy="850"/>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13" name="TextBox 64"/>
            <p:cNvSpPr>
              <a:spLocks noChangeArrowheads="1"/>
            </p:cNvSpPr>
            <p:nvPr/>
          </p:nvSpPr>
          <p:spPr bwMode="auto">
            <a:xfrm>
              <a:off x="9090" y="3222"/>
              <a:ext cx="9177"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nchorCtr="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000" dirty="0" smtClean="0">
                  <a:solidFill>
                    <a:srgbClr val="F79646"/>
                  </a:solidFill>
                  <a:latin typeface="微软雅黑" panose="020B0503020204020204" pitchFamily="34" charset="-122"/>
                  <a:ea typeface="微软雅黑" panose="020B0503020204020204" pitchFamily="34" charset="-122"/>
                  <a:sym typeface="Arial" panose="020B0604020202020204" pitchFamily="34" charset="0"/>
                </a:rPr>
                <a:t>了解采购与付款循环涉及的主要凭证与会计记录；</a:t>
              </a:r>
              <a:endPar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51" name="组合 50"/>
          <p:cNvGrpSpPr/>
          <p:nvPr/>
        </p:nvGrpSpPr>
        <p:grpSpPr>
          <a:xfrm>
            <a:off x="4890135" y="1139825"/>
            <a:ext cx="5939790" cy="558428"/>
            <a:chOff x="7701" y="1795"/>
            <a:chExt cx="9354" cy="879"/>
          </a:xfrm>
        </p:grpSpPr>
        <p:sp>
          <p:nvSpPr>
            <p:cNvPr id="146" name="TextBox 64"/>
            <p:cNvSpPr>
              <a:spLocks noChangeArrowheads="1"/>
            </p:cNvSpPr>
            <p:nvPr/>
          </p:nvSpPr>
          <p:spPr bwMode="auto">
            <a:xfrm>
              <a:off x="9090" y="1905"/>
              <a:ext cx="7965"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nchorCtr="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sym typeface="Arial" panose="020B0604020202020204" pitchFamily="34" charset="0"/>
                </a:rPr>
                <a:t>了解采购与付款循环涉及的主要业务活动；</a:t>
              </a:r>
              <a:endPar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31" name="组合 30"/>
            <p:cNvGrpSpPr/>
            <p:nvPr/>
          </p:nvGrpSpPr>
          <p:grpSpPr>
            <a:xfrm>
              <a:off x="7701" y="1795"/>
              <a:ext cx="850" cy="879"/>
              <a:chOff x="7641" y="3141"/>
              <a:chExt cx="850" cy="879"/>
            </a:xfrm>
          </p:grpSpPr>
          <p:sp>
            <p:nvSpPr>
              <p:cNvPr id="32" name="TextBox 59"/>
              <p:cNvSpPr>
                <a:spLocks noChangeArrowheads="1"/>
              </p:cNvSpPr>
              <p:nvPr/>
            </p:nvSpPr>
            <p:spPr bwMode="auto">
              <a:xfrm flipH="1">
                <a:off x="7698" y="3198"/>
                <a:ext cx="737"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rPr>
                  <a:t>1</a:t>
                </a:r>
                <a:endPar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endParaRPr>
              </a:p>
            </p:txBody>
          </p:sp>
          <p:sp>
            <p:nvSpPr>
              <p:cNvPr id="33" name="矩形 32"/>
              <p:cNvSpPr/>
              <p:nvPr/>
            </p:nvSpPr>
            <p:spPr>
              <a:xfrm>
                <a:off x="7641" y="3141"/>
                <a:ext cx="850" cy="850"/>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grpSp>
        <p:nvGrpSpPr>
          <p:cNvPr id="49" name="组合 48"/>
          <p:cNvGrpSpPr/>
          <p:nvPr/>
        </p:nvGrpSpPr>
        <p:grpSpPr>
          <a:xfrm>
            <a:off x="4890135" y="2794889"/>
            <a:ext cx="7478395" cy="558165"/>
            <a:chOff x="7701" y="4401"/>
            <a:chExt cx="11777" cy="879"/>
          </a:xfrm>
        </p:grpSpPr>
        <p:sp>
          <p:nvSpPr>
            <p:cNvPr id="14" name="TextBox 64"/>
            <p:cNvSpPr>
              <a:spLocks noChangeArrowheads="1"/>
            </p:cNvSpPr>
            <p:nvPr/>
          </p:nvSpPr>
          <p:spPr bwMode="auto">
            <a:xfrm>
              <a:off x="9090" y="4511"/>
              <a:ext cx="10388"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nchorCtr="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sym typeface="Arial" panose="020B0604020202020204" pitchFamily="34" charset="0"/>
                </a:rPr>
                <a:t>熟悉并掌握与采购和付款循环有关的内部控制及其测试；</a:t>
              </a:r>
              <a:endPar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34" name="组合 33"/>
            <p:cNvGrpSpPr/>
            <p:nvPr/>
          </p:nvGrpSpPr>
          <p:grpSpPr>
            <a:xfrm>
              <a:off x="7701" y="4401"/>
              <a:ext cx="850" cy="879"/>
              <a:chOff x="7641" y="3141"/>
              <a:chExt cx="850" cy="879"/>
            </a:xfrm>
          </p:grpSpPr>
          <p:sp>
            <p:nvSpPr>
              <p:cNvPr id="35" name="TextBox 59"/>
              <p:cNvSpPr>
                <a:spLocks noChangeArrowheads="1"/>
              </p:cNvSpPr>
              <p:nvPr/>
            </p:nvSpPr>
            <p:spPr bwMode="auto">
              <a:xfrm flipH="1">
                <a:off x="7698" y="3198"/>
                <a:ext cx="737"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rPr>
                  <a:t>3</a:t>
                </a:r>
                <a:endPar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endParaRPr>
              </a:p>
            </p:txBody>
          </p:sp>
          <p:sp>
            <p:nvSpPr>
              <p:cNvPr id="36" name="矩形 35"/>
              <p:cNvSpPr/>
              <p:nvPr/>
            </p:nvSpPr>
            <p:spPr>
              <a:xfrm>
                <a:off x="7641" y="3141"/>
                <a:ext cx="850" cy="850"/>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grpSp>
        <p:nvGrpSpPr>
          <p:cNvPr id="48" name="组合 47"/>
          <p:cNvGrpSpPr/>
          <p:nvPr/>
        </p:nvGrpSpPr>
        <p:grpSpPr>
          <a:xfrm>
            <a:off x="4890135" y="3622294"/>
            <a:ext cx="4913630" cy="558165"/>
            <a:chOff x="7701" y="5704"/>
            <a:chExt cx="7738" cy="879"/>
          </a:xfrm>
        </p:grpSpPr>
        <p:sp>
          <p:nvSpPr>
            <p:cNvPr id="15" name="TextBox 64"/>
            <p:cNvSpPr>
              <a:spLocks noChangeArrowheads="1"/>
            </p:cNvSpPr>
            <p:nvPr/>
          </p:nvSpPr>
          <p:spPr bwMode="auto">
            <a:xfrm>
              <a:off x="9090" y="5814"/>
              <a:ext cx="6349"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nchorCtr="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sym typeface="Arial" panose="020B0604020202020204" pitchFamily="34" charset="0"/>
                </a:rPr>
                <a:t>掌握固定资产的重要实质性程序；</a:t>
              </a:r>
              <a:endPar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37" name="组合 36"/>
            <p:cNvGrpSpPr/>
            <p:nvPr/>
          </p:nvGrpSpPr>
          <p:grpSpPr>
            <a:xfrm>
              <a:off x="7701" y="5704"/>
              <a:ext cx="850" cy="879"/>
              <a:chOff x="7641" y="3141"/>
              <a:chExt cx="850" cy="879"/>
            </a:xfrm>
          </p:grpSpPr>
          <p:sp>
            <p:nvSpPr>
              <p:cNvPr id="38" name="TextBox 59"/>
              <p:cNvSpPr>
                <a:spLocks noChangeArrowheads="1"/>
              </p:cNvSpPr>
              <p:nvPr/>
            </p:nvSpPr>
            <p:spPr bwMode="auto">
              <a:xfrm flipH="1">
                <a:off x="7698" y="3198"/>
                <a:ext cx="737"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rPr>
                  <a:t>4</a:t>
                </a:r>
                <a:endPar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endParaRPr>
              </a:p>
            </p:txBody>
          </p:sp>
          <p:sp>
            <p:nvSpPr>
              <p:cNvPr id="39" name="矩形 38"/>
              <p:cNvSpPr/>
              <p:nvPr/>
            </p:nvSpPr>
            <p:spPr>
              <a:xfrm>
                <a:off x="7641" y="3141"/>
                <a:ext cx="850" cy="850"/>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grpSp>
        <p:nvGrpSpPr>
          <p:cNvPr id="47" name="组合 46"/>
          <p:cNvGrpSpPr/>
          <p:nvPr/>
        </p:nvGrpSpPr>
        <p:grpSpPr>
          <a:xfrm>
            <a:off x="4890135" y="4449699"/>
            <a:ext cx="4913630" cy="558165"/>
            <a:chOff x="7701" y="7007"/>
            <a:chExt cx="7738" cy="879"/>
          </a:xfrm>
        </p:grpSpPr>
        <p:sp>
          <p:nvSpPr>
            <p:cNvPr id="16" name="TextBox 64"/>
            <p:cNvSpPr>
              <a:spLocks noChangeArrowheads="1"/>
            </p:cNvSpPr>
            <p:nvPr/>
          </p:nvSpPr>
          <p:spPr bwMode="auto">
            <a:xfrm>
              <a:off x="9090" y="7117"/>
              <a:ext cx="6349"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nchorCtr="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sym typeface="Arial" panose="020B0604020202020204" pitchFamily="34" charset="0"/>
                </a:rPr>
                <a:t>掌握应付账款的重要实质性程序。</a:t>
              </a:r>
              <a:endPar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40" name="组合 39"/>
            <p:cNvGrpSpPr/>
            <p:nvPr/>
          </p:nvGrpSpPr>
          <p:grpSpPr>
            <a:xfrm>
              <a:off x="7701" y="7007"/>
              <a:ext cx="850" cy="879"/>
              <a:chOff x="7641" y="3141"/>
              <a:chExt cx="850" cy="879"/>
            </a:xfrm>
          </p:grpSpPr>
          <p:sp>
            <p:nvSpPr>
              <p:cNvPr id="41" name="TextBox 59"/>
              <p:cNvSpPr>
                <a:spLocks noChangeArrowheads="1"/>
              </p:cNvSpPr>
              <p:nvPr/>
            </p:nvSpPr>
            <p:spPr bwMode="auto">
              <a:xfrm flipH="1">
                <a:off x="7698" y="3198"/>
                <a:ext cx="737"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rPr>
                  <a:t>5</a:t>
                </a:r>
                <a:endPar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endParaRPr>
              </a:p>
            </p:txBody>
          </p:sp>
          <p:sp>
            <p:nvSpPr>
              <p:cNvPr id="42" name="矩形 41"/>
              <p:cNvSpPr/>
              <p:nvPr/>
            </p:nvSpPr>
            <p:spPr>
              <a:xfrm>
                <a:off x="7641" y="3141"/>
                <a:ext cx="850" cy="850"/>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250"/>
                                  </p:stCondLst>
                                  <p:childTnLst>
                                    <p:set>
                                      <p:cBhvr>
                                        <p:cTn id="6" dur="1" fill="hold">
                                          <p:stCondLst>
                                            <p:cond delay="0"/>
                                          </p:stCondLst>
                                        </p:cTn>
                                        <p:tgtEl>
                                          <p:spTgt spid="141"/>
                                        </p:tgtEl>
                                        <p:attrNameLst>
                                          <p:attrName>style.visibility</p:attrName>
                                        </p:attrNameLst>
                                      </p:cBhvr>
                                      <p:to>
                                        <p:strVal val="visible"/>
                                      </p:to>
                                    </p:set>
                                    <p:anim calcmode="lin" valueType="num">
                                      <p:cBhvr additive="base">
                                        <p:cTn id="7" dur="500" fill="hold"/>
                                        <p:tgtEl>
                                          <p:spTgt spid="141"/>
                                        </p:tgtEl>
                                        <p:attrNameLst>
                                          <p:attrName>ppt_x</p:attrName>
                                        </p:attrNameLst>
                                      </p:cBhvr>
                                      <p:tavLst>
                                        <p:tav tm="0">
                                          <p:val>
                                            <p:strVal val="#ppt_x"/>
                                          </p:val>
                                        </p:tav>
                                        <p:tav tm="100000">
                                          <p:val>
                                            <p:strVal val="#ppt_x"/>
                                          </p:val>
                                        </p:tav>
                                      </p:tavLst>
                                    </p:anim>
                                    <p:anim calcmode="lin" valueType="num">
                                      <p:cBhvr additive="base">
                                        <p:cTn id="8" dur="500" fill="hold"/>
                                        <p:tgtEl>
                                          <p:spTgt spid="141"/>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42" presetClass="entr" presetSubtype="0" fill="hold" grpId="0" nodeType="afterEffect">
                                  <p:stCondLst>
                                    <p:cond delay="0"/>
                                  </p:stCondLst>
                                  <p:childTnLst>
                                    <p:set>
                                      <p:cBhvr>
                                        <p:cTn id="11" dur="1" fill="hold">
                                          <p:stCondLst>
                                            <p:cond delay="0"/>
                                          </p:stCondLst>
                                        </p:cTn>
                                        <p:tgtEl>
                                          <p:spTgt spid="142"/>
                                        </p:tgtEl>
                                        <p:attrNameLst>
                                          <p:attrName>style.visibility</p:attrName>
                                        </p:attrNameLst>
                                      </p:cBhvr>
                                      <p:to>
                                        <p:strVal val="visible"/>
                                      </p:to>
                                    </p:set>
                                    <p:animEffect transition="in" filter="fade">
                                      <p:cBhvr>
                                        <p:cTn id="12" dur="1000"/>
                                        <p:tgtEl>
                                          <p:spTgt spid="142"/>
                                        </p:tgtEl>
                                      </p:cBhvr>
                                    </p:animEffect>
                                    <p:anim calcmode="lin" valueType="num">
                                      <p:cBhvr>
                                        <p:cTn id="13" dur="1000" fill="hold"/>
                                        <p:tgtEl>
                                          <p:spTgt spid="142"/>
                                        </p:tgtEl>
                                        <p:attrNameLst>
                                          <p:attrName>ppt_x</p:attrName>
                                        </p:attrNameLst>
                                      </p:cBhvr>
                                      <p:tavLst>
                                        <p:tav tm="0">
                                          <p:val>
                                            <p:strVal val="#ppt_x"/>
                                          </p:val>
                                        </p:tav>
                                        <p:tav tm="100000">
                                          <p:val>
                                            <p:strVal val="#ppt_x"/>
                                          </p:val>
                                        </p:tav>
                                      </p:tavLst>
                                    </p:anim>
                                    <p:anim calcmode="lin" valueType="num">
                                      <p:cBhvr>
                                        <p:cTn id="14" dur="1000" fill="hold"/>
                                        <p:tgtEl>
                                          <p:spTgt spid="142"/>
                                        </p:tgtEl>
                                        <p:attrNameLst>
                                          <p:attrName>ppt_y</p:attrName>
                                        </p:attrNameLst>
                                      </p:cBhvr>
                                      <p:tavLst>
                                        <p:tav tm="0">
                                          <p:val>
                                            <p:strVal val="#ppt_y+.1"/>
                                          </p:val>
                                        </p:tav>
                                        <p:tav tm="100000">
                                          <p:val>
                                            <p:strVal val="#ppt_y"/>
                                          </p:val>
                                        </p:tav>
                                      </p:tavLst>
                                    </p:anim>
                                  </p:childTnLst>
                                </p:cTn>
                              </p:par>
                            </p:childTnLst>
                          </p:cTn>
                        </p:par>
                        <p:par>
                          <p:cTn id="15" fill="hold">
                            <p:stCondLst>
                              <p:cond delay="1750"/>
                            </p:stCondLst>
                            <p:childTnLst>
                              <p:par>
                                <p:cTn id="16" presetID="53" presetClass="entr" presetSubtype="16" fill="hold" nodeType="afterEffect">
                                  <p:stCondLst>
                                    <p:cond delay="0"/>
                                  </p:stCondLst>
                                  <p:childTnLst>
                                    <p:set>
                                      <p:cBhvr>
                                        <p:cTn id="17" dur="1000" fill="hold">
                                          <p:stCondLst>
                                            <p:cond delay="0"/>
                                          </p:stCondLst>
                                        </p:cTn>
                                        <p:tgtEl>
                                          <p:spTgt spid="51"/>
                                        </p:tgtEl>
                                        <p:attrNameLst>
                                          <p:attrName>style.visibility</p:attrName>
                                        </p:attrNameLst>
                                      </p:cBhvr>
                                      <p:to>
                                        <p:strVal val="visible"/>
                                      </p:to>
                                    </p:set>
                                    <p:anim calcmode="lin" valueType="num">
                                      <p:cBhvr>
                                        <p:cTn id="18" dur="1000" fill="hold"/>
                                        <p:tgtEl>
                                          <p:spTgt spid="51"/>
                                        </p:tgtEl>
                                        <p:attrNameLst>
                                          <p:attrName>ppt_w</p:attrName>
                                        </p:attrNameLst>
                                      </p:cBhvr>
                                      <p:tavLst>
                                        <p:tav tm="0">
                                          <p:val>
                                            <p:fltVal val="0"/>
                                          </p:val>
                                        </p:tav>
                                        <p:tav tm="100000">
                                          <p:val>
                                            <p:strVal val="#ppt_w"/>
                                          </p:val>
                                        </p:tav>
                                      </p:tavLst>
                                    </p:anim>
                                    <p:anim calcmode="lin" valueType="num">
                                      <p:cBhvr>
                                        <p:cTn id="19" dur="1000" fill="hold"/>
                                        <p:tgtEl>
                                          <p:spTgt spid="51"/>
                                        </p:tgtEl>
                                        <p:attrNameLst>
                                          <p:attrName>ppt_h</p:attrName>
                                        </p:attrNameLst>
                                      </p:cBhvr>
                                      <p:tavLst>
                                        <p:tav tm="0">
                                          <p:val>
                                            <p:fltVal val="0"/>
                                          </p:val>
                                        </p:tav>
                                        <p:tav tm="100000">
                                          <p:val>
                                            <p:strVal val="#ppt_h"/>
                                          </p:val>
                                        </p:tav>
                                      </p:tavLst>
                                    </p:anim>
                                    <p:animEffect transition="in" filter="fade">
                                      <p:cBhvr>
                                        <p:cTn id="20" dur="1000"/>
                                        <p:tgtEl>
                                          <p:spTgt spid="51"/>
                                        </p:tgtEl>
                                      </p:cBhvr>
                                    </p:animEffect>
                                  </p:childTnLst>
                                </p:cTn>
                              </p:par>
                            </p:childTnLst>
                          </p:cTn>
                        </p:par>
                        <p:par>
                          <p:cTn id="21" fill="hold">
                            <p:stCondLst>
                              <p:cond delay="2750"/>
                            </p:stCondLst>
                            <p:childTnLst>
                              <p:par>
                                <p:cTn id="22" presetID="53" presetClass="entr" presetSubtype="16" fill="hold" nodeType="afterEffect">
                                  <p:stCondLst>
                                    <p:cond delay="0"/>
                                  </p:stCondLst>
                                  <p:childTnLst>
                                    <p:set>
                                      <p:cBhvr>
                                        <p:cTn id="23" dur="1000" fill="hold">
                                          <p:stCondLst>
                                            <p:cond delay="0"/>
                                          </p:stCondLst>
                                        </p:cTn>
                                        <p:tgtEl>
                                          <p:spTgt spid="50"/>
                                        </p:tgtEl>
                                        <p:attrNameLst>
                                          <p:attrName>style.visibility</p:attrName>
                                        </p:attrNameLst>
                                      </p:cBhvr>
                                      <p:to>
                                        <p:strVal val="visible"/>
                                      </p:to>
                                    </p:set>
                                    <p:anim calcmode="lin" valueType="num">
                                      <p:cBhvr>
                                        <p:cTn id="24" dur="1000" fill="hold"/>
                                        <p:tgtEl>
                                          <p:spTgt spid="50"/>
                                        </p:tgtEl>
                                        <p:attrNameLst>
                                          <p:attrName>ppt_w</p:attrName>
                                        </p:attrNameLst>
                                      </p:cBhvr>
                                      <p:tavLst>
                                        <p:tav tm="0">
                                          <p:val>
                                            <p:fltVal val="0"/>
                                          </p:val>
                                        </p:tav>
                                        <p:tav tm="100000">
                                          <p:val>
                                            <p:strVal val="#ppt_w"/>
                                          </p:val>
                                        </p:tav>
                                      </p:tavLst>
                                    </p:anim>
                                    <p:anim calcmode="lin" valueType="num">
                                      <p:cBhvr>
                                        <p:cTn id="25" dur="1000" fill="hold"/>
                                        <p:tgtEl>
                                          <p:spTgt spid="50"/>
                                        </p:tgtEl>
                                        <p:attrNameLst>
                                          <p:attrName>ppt_h</p:attrName>
                                        </p:attrNameLst>
                                      </p:cBhvr>
                                      <p:tavLst>
                                        <p:tav tm="0">
                                          <p:val>
                                            <p:fltVal val="0"/>
                                          </p:val>
                                        </p:tav>
                                        <p:tav tm="100000">
                                          <p:val>
                                            <p:strVal val="#ppt_h"/>
                                          </p:val>
                                        </p:tav>
                                      </p:tavLst>
                                    </p:anim>
                                    <p:animEffect transition="in" filter="fade">
                                      <p:cBhvr>
                                        <p:cTn id="26" dur="1000"/>
                                        <p:tgtEl>
                                          <p:spTgt spid="50"/>
                                        </p:tgtEl>
                                      </p:cBhvr>
                                    </p:animEffect>
                                  </p:childTnLst>
                                </p:cTn>
                              </p:par>
                            </p:childTnLst>
                          </p:cTn>
                        </p:par>
                        <p:par>
                          <p:cTn id="27" fill="hold">
                            <p:stCondLst>
                              <p:cond delay="3750"/>
                            </p:stCondLst>
                            <p:childTnLst>
                              <p:par>
                                <p:cTn id="28" presetID="53" presetClass="entr" presetSubtype="16" fill="hold" nodeType="afterEffect">
                                  <p:stCondLst>
                                    <p:cond delay="0"/>
                                  </p:stCondLst>
                                  <p:childTnLst>
                                    <p:set>
                                      <p:cBhvr>
                                        <p:cTn id="29" dur="1000" fill="hold">
                                          <p:stCondLst>
                                            <p:cond delay="0"/>
                                          </p:stCondLst>
                                        </p:cTn>
                                        <p:tgtEl>
                                          <p:spTgt spid="49"/>
                                        </p:tgtEl>
                                        <p:attrNameLst>
                                          <p:attrName>style.visibility</p:attrName>
                                        </p:attrNameLst>
                                      </p:cBhvr>
                                      <p:to>
                                        <p:strVal val="visible"/>
                                      </p:to>
                                    </p:set>
                                    <p:anim calcmode="lin" valueType="num">
                                      <p:cBhvr>
                                        <p:cTn id="30" dur="1000" fill="hold"/>
                                        <p:tgtEl>
                                          <p:spTgt spid="49"/>
                                        </p:tgtEl>
                                        <p:attrNameLst>
                                          <p:attrName>ppt_w</p:attrName>
                                        </p:attrNameLst>
                                      </p:cBhvr>
                                      <p:tavLst>
                                        <p:tav tm="0">
                                          <p:val>
                                            <p:fltVal val="0"/>
                                          </p:val>
                                        </p:tav>
                                        <p:tav tm="100000">
                                          <p:val>
                                            <p:strVal val="#ppt_w"/>
                                          </p:val>
                                        </p:tav>
                                      </p:tavLst>
                                    </p:anim>
                                    <p:anim calcmode="lin" valueType="num">
                                      <p:cBhvr>
                                        <p:cTn id="31" dur="1000" fill="hold"/>
                                        <p:tgtEl>
                                          <p:spTgt spid="49"/>
                                        </p:tgtEl>
                                        <p:attrNameLst>
                                          <p:attrName>ppt_h</p:attrName>
                                        </p:attrNameLst>
                                      </p:cBhvr>
                                      <p:tavLst>
                                        <p:tav tm="0">
                                          <p:val>
                                            <p:fltVal val="0"/>
                                          </p:val>
                                        </p:tav>
                                        <p:tav tm="100000">
                                          <p:val>
                                            <p:strVal val="#ppt_h"/>
                                          </p:val>
                                        </p:tav>
                                      </p:tavLst>
                                    </p:anim>
                                    <p:animEffect transition="in" filter="fade">
                                      <p:cBhvr>
                                        <p:cTn id="32" dur="1000"/>
                                        <p:tgtEl>
                                          <p:spTgt spid="49"/>
                                        </p:tgtEl>
                                      </p:cBhvr>
                                    </p:animEffect>
                                  </p:childTnLst>
                                </p:cTn>
                              </p:par>
                            </p:childTnLst>
                          </p:cTn>
                        </p:par>
                        <p:par>
                          <p:cTn id="33" fill="hold">
                            <p:stCondLst>
                              <p:cond delay="4750"/>
                            </p:stCondLst>
                            <p:childTnLst>
                              <p:par>
                                <p:cTn id="34" presetID="53" presetClass="entr" presetSubtype="16" fill="hold" nodeType="afterEffect">
                                  <p:stCondLst>
                                    <p:cond delay="0"/>
                                  </p:stCondLst>
                                  <p:childTnLst>
                                    <p:set>
                                      <p:cBhvr>
                                        <p:cTn id="35" dur="1000" fill="hold">
                                          <p:stCondLst>
                                            <p:cond delay="0"/>
                                          </p:stCondLst>
                                        </p:cTn>
                                        <p:tgtEl>
                                          <p:spTgt spid="48"/>
                                        </p:tgtEl>
                                        <p:attrNameLst>
                                          <p:attrName>style.visibility</p:attrName>
                                        </p:attrNameLst>
                                      </p:cBhvr>
                                      <p:to>
                                        <p:strVal val="visible"/>
                                      </p:to>
                                    </p:set>
                                    <p:anim calcmode="lin" valueType="num">
                                      <p:cBhvr>
                                        <p:cTn id="36" dur="1000" fill="hold"/>
                                        <p:tgtEl>
                                          <p:spTgt spid="48"/>
                                        </p:tgtEl>
                                        <p:attrNameLst>
                                          <p:attrName>ppt_w</p:attrName>
                                        </p:attrNameLst>
                                      </p:cBhvr>
                                      <p:tavLst>
                                        <p:tav tm="0">
                                          <p:val>
                                            <p:fltVal val="0"/>
                                          </p:val>
                                        </p:tav>
                                        <p:tav tm="100000">
                                          <p:val>
                                            <p:strVal val="#ppt_w"/>
                                          </p:val>
                                        </p:tav>
                                      </p:tavLst>
                                    </p:anim>
                                    <p:anim calcmode="lin" valueType="num">
                                      <p:cBhvr>
                                        <p:cTn id="37" dur="1000" fill="hold"/>
                                        <p:tgtEl>
                                          <p:spTgt spid="48"/>
                                        </p:tgtEl>
                                        <p:attrNameLst>
                                          <p:attrName>ppt_h</p:attrName>
                                        </p:attrNameLst>
                                      </p:cBhvr>
                                      <p:tavLst>
                                        <p:tav tm="0">
                                          <p:val>
                                            <p:fltVal val="0"/>
                                          </p:val>
                                        </p:tav>
                                        <p:tav tm="100000">
                                          <p:val>
                                            <p:strVal val="#ppt_h"/>
                                          </p:val>
                                        </p:tav>
                                      </p:tavLst>
                                    </p:anim>
                                    <p:animEffect transition="in" filter="fade">
                                      <p:cBhvr>
                                        <p:cTn id="38" dur="1000"/>
                                        <p:tgtEl>
                                          <p:spTgt spid="48"/>
                                        </p:tgtEl>
                                      </p:cBhvr>
                                    </p:animEffect>
                                  </p:childTnLst>
                                </p:cTn>
                              </p:par>
                            </p:childTnLst>
                          </p:cTn>
                        </p:par>
                        <p:par>
                          <p:cTn id="39" fill="hold">
                            <p:stCondLst>
                              <p:cond delay="5750"/>
                            </p:stCondLst>
                            <p:childTnLst>
                              <p:par>
                                <p:cTn id="40" presetID="53" presetClass="entr" presetSubtype="16" fill="hold" nodeType="afterEffect">
                                  <p:stCondLst>
                                    <p:cond delay="0"/>
                                  </p:stCondLst>
                                  <p:childTnLst>
                                    <p:set>
                                      <p:cBhvr>
                                        <p:cTn id="41" dur="1000" fill="hold">
                                          <p:stCondLst>
                                            <p:cond delay="0"/>
                                          </p:stCondLst>
                                        </p:cTn>
                                        <p:tgtEl>
                                          <p:spTgt spid="47"/>
                                        </p:tgtEl>
                                        <p:attrNameLst>
                                          <p:attrName>style.visibility</p:attrName>
                                        </p:attrNameLst>
                                      </p:cBhvr>
                                      <p:to>
                                        <p:strVal val="visible"/>
                                      </p:to>
                                    </p:set>
                                    <p:anim calcmode="lin" valueType="num">
                                      <p:cBhvr>
                                        <p:cTn id="42" dur="1000" fill="hold"/>
                                        <p:tgtEl>
                                          <p:spTgt spid="47"/>
                                        </p:tgtEl>
                                        <p:attrNameLst>
                                          <p:attrName>ppt_w</p:attrName>
                                        </p:attrNameLst>
                                      </p:cBhvr>
                                      <p:tavLst>
                                        <p:tav tm="0">
                                          <p:val>
                                            <p:fltVal val="0"/>
                                          </p:val>
                                        </p:tav>
                                        <p:tav tm="100000">
                                          <p:val>
                                            <p:strVal val="#ppt_w"/>
                                          </p:val>
                                        </p:tav>
                                      </p:tavLst>
                                    </p:anim>
                                    <p:anim calcmode="lin" valueType="num">
                                      <p:cBhvr>
                                        <p:cTn id="43" dur="1000" fill="hold"/>
                                        <p:tgtEl>
                                          <p:spTgt spid="47"/>
                                        </p:tgtEl>
                                        <p:attrNameLst>
                                          <p:attrName>ppt_h</p:attrName>
                                        </p:attrNameLst>
                                      </p:cBhvr>
                                      <p:tavLst>
                                        <p:tav tm="0">
                                          <p:val>
                                            <p:fltVal val="0"/>
                                          </p:val>
                                        </p:tav>
                                        <p:tav tm="100000">
                                          <p:val>
                                            <p:strVal val="#ppt_h"/>
                                          </p:val>
                                        </p:tav>
                                      </p:tavLst>
                                    </p:anim>
                                    <p:animEffect transition="in" filter="fade">
                                      <p:cBhvr>
                                        <p:cTn id="44" dur="1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animBg="1"/>
      <p:bldP spid="14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980727"/>
            <a:ext cx="10020801" cy="5189957"/>
            <a:chOff x="1137429" y="1327286"/>
            <a:chExt cx="10020801" cy="5189957"/>
          </a:xfrm>
        </p:grpSpPr>
        <p:grpSp>
          <p:nvGrpSpPr>
            <p:cNvPr id="4" name="Group 332"/>
            <p:cNvGrpSpPr>
              <a:grpSpLocks noChangeAspect="1"/>
            </p:cNvGrpSpPr>
            <p:nvPr/>
          </p:nvGrpSpPr>
          <p:grpSpPr>
            <a:xfrm>
              <a:off x="1137429" y="1327286"/>
              <a:ext cx="540000" cy="540000"/>
              <a:chOff x="4523517" y="2343968"/>
              <a:chExt cx="288476" cy="288476"/>
            </a:xfrm>
          </p:grpSpPr>
          <p:sp>
            <p:nvSpPr>
              <p:cNvPr id="92" name="Oval 59"/>
              <p:cNvSpPr/>
              <p:nvPr/>
            </p:nvSpPr>
            <p:spPr>
              <a:xfrm>
                <a:off x="4523517" y="234396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399295"/>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二、采购与付款循环的内部控制</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903351"/>
              <a:ext cx="9517380" cy="4613892"/>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1.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固定资产的预算制度</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预算制度是固定资产内部控制中最重要的部分。通常，大中型企业应编制旨</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在预测与控制固定资产增减和合理运用资金的年度预算；小规模企业即使没有正</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规的预算，对固定资产的购建也要事先加以计划。</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2.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授权批准制度</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完善的授权批准制度包括：企业的资本性预算只有经过董事会等高层管理机</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构批准方可生效；所有固定资产的取得和处置均需经企业管理层的书面认可。</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3.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账簿记录制度</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除固定资产总账外，被审计单位还需设置固定资产明细分类账和固定资产登</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记卡，按固定资产类别、使用部门和每项固定资产进行明细分类核算。固定资产</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的增减变化均应有充分的原始凭证。</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980727"/>
            <a:ext cx="10020801" cy="4358960"/>
            <a:chOff x="1137429" y="1327286"/>
            <a:chExt cx="10020801" cy="4358960"/>
          </a:xfrm>
        </p:grpSpPr>
        <p:grpSp>
          <p:nvGrpSpPr>
            <p:cNvPr id="4" name="Group 332"/>
            <p:cNvGrpSpPr>
              <a:grpSpLocks noChangeAspect="1"/>
            </p:cNvGrpSpPr>
            <p:nvPr/>
          </p:nvGrpSpPr>
          <p:grpSpPr>
            <a:xfrm>
              <a:off x="1137429" y="1327286"/>
              <a:ext cx="540000" cy="540000"/>
              <a:chOff x="4523517" y="2343968"/>
              <a:chExt cx="288476" cy="288476"/>
            </a:xfrm>
          </p:grpSpPr>
          <p:sp>
            <p:nvSpPr>
              <p:cNvPr id="92" name="Oval 59"/>
              <p:cNvSpPr/>
              <p:nvPr/>
            </p:nvSpPr>
            <p:spPr>
              <a:xfrm>
                <a:off x="4523517" y="234396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399295"/>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二、采购与付款循环的内部控制</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903351"/>
              <a:ext cx="9517380" cy="378289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4.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职责分工制度</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对固定资产的取得、记录、保管、使用、维修、处置等，均应明确划分责任，</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由专门部门和专人负责。</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5.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资本性支出和收益性支出的区分制度</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企业应制定区分资本性支出和收益性支出的书面标准。通常需明确资本性支</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出的范围和最低金额，凡不属于资本性支出的范围、金额低于下限的任何支出，</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均应列作费用并抵减当期收益。</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6.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固定资产的处置制度</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固定资产的处置，包括投资转出、报废、出售等，均要有一定的申请报批程序。</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980727"/>
            <a:ext cx="10020801" cy="3943462"/>
            <a:chOff x="1137429" y="1327286"/>
            <a:chExt cx="10020801" cy="3943462"/>
          </a:xfrm>
        </p:grpSpPr>
        <p:grpSp>
          <p:nvGrpSpPr>
            <p:cNvPr id="4" name="Group 332"/>
            <p:cNvGrpSpPr>
              <a:grpSpLocks noChangeAspect="1"/>
            </p:cNvGrpSpPr>
            <p:nvPr/>
          </p:nvGrpSpPr>
          <p:grpSpPr>
            <a:xfrm>
              <a:off x="1137429" y="1327286"/>
              <a:ext cx="540000" cy="540000"/>
              <a:chOff x="4523517" y="2343968"/>
              <a:chExt cx="288476" cy="288476"/>
            </a:xfrm>
          </p:grpSpPr>
          <p:sp>
            <p:nvSpPr>
              <p:cNvPr id="92" name="Oval 59"/>
              <p:cNvSpPr/>
              <p:nvPr/>
            </p:nvSpPr>
            <p:spPr>
              <a:xfrm>
                <a:off x="4523517" y="234396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399295"/>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二、采购与付款循环的内部控制</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903351"/>
              <a:ext cx="9517380" cy="3367397"/>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7.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固定资产的定期盘点制度</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对固定资产的定期盘点，是验证账面各项固定资产是否真实存在、了解固定</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资产放置地点和使用状况以及发现是否存在未入账固定资产的必要手段。</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8.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固定资产的维护保养制度</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固定资产应有严密的维护保养制度，以防止其因各种自然和人为的因素而遭</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受损失，并应建立日常维护和定期检修制度，以延长其使用寿命。</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严格地讲，固定资产的保险不属于企业固定资产的内部控制范围，但它作为</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一项针对企业重要资产的特别保障，往往对企业非常重要。</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980727"/>
            <a:ext cx="10020801" cy="2281468"/>
            <a:chOff x="1137429" y="1327286"/>
            <a:chExt cx="10020801" cy="2281468"/>
          </a:xfrm>
        </p:grpSpPr>
        <p:grpSp>
          <p:nvGrpSpPr>
            <p:cNvPr id="4" name="Group 332"/>
            <p:cNvGrpSpPr>
              <a:grpSpLocks noChangeAspect="1"/>
            </p:cNvGrpSpPr>
            <p:nvPr/>
          </p:nvGrpSpPr>
          <p:grpSpPr>
            <a:xfrm>
              <a:off x="1137429" y="1327286"/>
              <a:ext cx="540000" cy="540000"/>
              <a:chOff x="4523517" y="2343968"/>
              <a:chExt cx="288476" cy="288476"/>
            </a:xfrm>
          </p:grpSpPr>
          <p:sp>
            <p:nvSpPr>
              <p:cNvPr id="92" name="Oval 59"/>
              <p:cNvSpPr/>
              <p:nvPr/>
            </p:nvSpPr>
            <p:spPr>
              <a:xfrm>
                <a:off x="4523517" y="234396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399295"/>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四、评估重大错报风险</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903351"/>
              <a:ext cx="9517380" cy="1705403"/>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在实施控制测试和实质性程序之前，注册会计师需要了解被审计单位采购与</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付款交易和相关余额的内部控制的设计、执行情况，评估认定层次的财务报表重</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大错报风险，并对被审计单位特殊的交易活动和可能影响财务报表真实反映的事</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项保持职业怀疑，这将影响到注册会计师决定采取何种适当的审计方法。</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24" y="620684"/>
            <a:ext cx="10093458" cy="6237316"/>
            <a:chOff x="1137415" y="967243"/>
            <a:chExt cx="10093458" cy="6237316"/>
          </a:xfrm>
        </p:grpSpPr>
        <p:grpSp>
          <p:nvGrpSpPr>
            <p:cNvPr id="4" name="Group 332"/>
            <p:cNvGrpSpPr>
              <a:grpSpLocks noChangeAspect="1"/>
            </p:cNvGrpSpPr>
            <p:nvPr/>
          </p:nvGrpSpPr>
          <p:grpSpPr>
            <a:xfrm>
              <a:off x="1137415" y="967243"/>
              <a:ext cx="612015" cy="582357"/>
              <a:chOff x="4523517" y="2151630"/>
              <a:chExt cx="326948" cy="311104"/>
            </a:xfrm>
          </p:grpSpPr>
          <p:sp>
            <p:nvSpPr>
              <p:cNvPr id="92" name="Oval 59"/>
              <p:cNvSpPr/>
              <p:nvPr/>
            </p:nvSpPr>
            <p:spPr>
              <a:xfrm>
                <a:off x="4561989" y="2151630"/>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039255"/>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四、评估重大错报风险</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713493" y="1344172"/>
              <a:ext cx="9517380" cy="5860387"/>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影响采购与付款交易和余额的重大错报风险可能包括：</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1.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管理层错报费用支出的偏好和动因</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被审计单位管理层可能为了完成预算，满足业绩考核要求，保证从银行获得</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资金，吸引潜在投资者，误导股东，影响公司股价，或通过把私人费用计入公司</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进行个人牟利而错报支出。常见的方法可能有：</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）把通常应当及时计入损益的费用资本化，然后通过资产的逐步摊销予以</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消化。这对增加当年的利润和留存收益都将产生影响。</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）平滑利润。通过多计准备或少计负债和准备，把损益控制在被审计单位</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管理层希望的程度。</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3</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）利用特别目的实体把负债从资产负债表中剥离，或利用关联方间的费用</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定价优势制造虚假的收益增长趋势。</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4</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）通过复杂的税务安排推延或隐瞒所得税和增值税。</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5</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）被审计单位管理层把私人费用计入企业费用，把企业资金当作私人资金</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运作。</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692697"/>
            <a:ext cx="10021436" cy="6165303"/>
            <a:chOff x="1137429" y="1039256"/>
            <a:chExt cx="10021436" cy="6165303"/>
          </a:xfrm>
        </p:grpSpPr>
        <p:grpSp>
          <p:nvGrpSpPr>
            <p:cNvPr id="4" name="Group 332"/>
            <p:cNvGrpSpPr>
              <a:grpSpLocks noChangeAspect="1"/>
            </p:cNvGrpSpPr>
            <p:nvPr/>
          </p:nvGrpSpPr>
          <p:grpSpPr>
            <a:xfrm>
              <a:off x="1137429" y="1039256"/>
              <a:ext cx="540000" cy="540000"/>
              <a:chOff x="4523517" y="2190098"/>
              <a:chExt cx="288476" cy="288476"/>
            </a:xfrm>
          </p:grpSpPr>
          <p:sp>
            <p:nvSpPr>
              <p:cNvPr id="92" name="Oval 59"/>
              <p:cNvSpPr/>
              <p:nvPr/>
            </p:nvSpPr>
            <p:spPr>
              <a:xfrm>
                <a:off x="4523517" y="219009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111263"/>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四、评估重大错报风险</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641485" y="1344172"/>
              <a:ext cx="9517380" cy="5860387"/>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2.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费用支出的复杂性</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例如，被审计单位以复杂的交易安排购买一定期间的多种服务，管理层对于</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涉及的服务受益与付款安排所涉及的复杂性缺乏足够的了解。这可能导致费用支</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出分配或计提的错误。</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3.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管理层凌驾于控制之上和员工舞弊的风险</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例如，通过与第三方串通，把私人费用计入企业费用支出，或有意无意地重</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复付款。</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4.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采用不正确的费用支出截止期</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将本期采购收到的商品计入下一会计期间；或者将下一会计期间采购的商品</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提前计入本期；未及时计提尚未付款的已经购买的服务支出等。</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5.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低估</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在承受反映较高盈利水平和营运资本的压力下，被审计单位管理层可能试图</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低估准备和应付账款，包括低估对存货、应收账款应计提的减值以及对已售商品</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提供的担保（例如售后服务承诺）应计提的准备。</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980727"/>
            <a:ext cx="10020801" cy="5189957"/>
            <a:chOff x="1137429" y="1327286"/>
            <a:chExt cx="10020801" cy="5189957"/>
          </a:xfrm>
        </p:grpSpPr>
        <p:grpSp>
          <p:nvGrpSpPr>
            <p:cNvPr id="4" name="Group 332"/>
            <p:cNvGrpSpPr>
              <a:grpSpLocks noChangeAspect="1"/>
            </p:cNvGrpSpPr>
            <p:nvPr/>
          </p:nvGrpSpPr>
          <p:grpSpPr>
            <a:xfrm>
              <a:off x="1137429" y="1327286"/>
              <a:ext cx="540000" cy="540000"/>
              <a:chOff x="4523517" y="2343968"/>
              <a:chExt cx="288476" cy="288476"/>
            </a:xfrm>
          </p:grpSpPr>
          <p:sp>
            <p:nvSpPr>
              <p:cNvPr id="92" name="Oval 59"/>
              <p:cNvSpPr/>
              <p:nvPr/>
            </p:nvSpPr>
            <p:spPr>
              <a:xfrm>
                <a:off x="4523517" y="234396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399295"/>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四、评估重大错报风险</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903351"/>
              <a:ext cx="9517380" cy="4613892"/>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6.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不正确地记录外币交易</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当被审计单位进口用于出售的商品时，可能由于采用不恰当的外币汇率而导</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致该项采购的记录出现差错。此外，还存在未能将诸如运费、保险费和关税等与</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存货相关的进口费用进行正确分摊的风险。</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7.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舞弊和盗窃的固有风险</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如果被审计单位经营大型零售业务，由于所采购商品和固定资产的数量及支</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付的款项庞大，交易复杂，容易造成商品发运错误，员工和客户发生舞弊和盗窃</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的风险较高。如果那些负责付款的会计人员有权接触应付账款主文档，并能够通</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过在应付账款主文档中擅自添加新的账户来虚构采购交易，风险也会增加。</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8.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存货的采购成本没有按照适当的计量属性确认</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结果可能导致存货成本和销售成本的核算不正确。</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980727"/>
            <a:ext cx="10020801" cy="7267449"/>
            <a:chOff x="1137429" y="1327286"/>
            <a:chExt cx="10020801" cy="7267449"/>
          </a:xfrm>
        </p:grpSpPr>
        <p:grpSp>
          <p:nvGrpSpPr>
            <p:cNvPr id="4" name="Group 332"/>
            <p:cNvGrpSpPr>
              <a:grpSpLocks noChangeAspect="1"/>
            </p:cNvGrpSpPr>
            <p:nvPr/>
          </p:nvGrpSpPr>
          <p:grpSpPr>
            <a:xfrm>
              <a:off x="1137429" y="1327286"/>
              <a:ext cx="540000" cy="540000"/>
              <a:chOff x="4523517" y="2343968"/>
              <a:chExt cx="288476" cy="288476"/>
            </a:xfrm>
          </p:grpSpPr>
          <p:sp>
            <p:nvSpPr>
              <p:cNvPr id="92" name="Oval 59"/>
              <p:cNvSpPr/>
              <p:nvPr/>
            </p:nvSpPr>
            <p:spPr>
              <a:xfrm>
                <a:off x="4523517" y="234396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399295"/>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四、评估重大错报风险</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903351"/>
              <a:ext cx="9517380" cy="6691384"/>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9.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存在未记录的权利和义务</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这可能导致资产负债表分类错误以及财务报表附注不正确或披露不充分。</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在计算机环境下，注册会计师既应当考虑常用的控制活动的有效性，也应当</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考虑特殊的控制活动对于采购与付款交易的适用性。其中最为重要的控制应着眼</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于计算机程序的更改和供应商主文档中重要数据的变动，因为这会对采购与付款、</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应付账款带来影响，也会影响对差错和例外事项的处理过程和结果。概言之，针</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对采购与付款的控制，需要关注：</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）遗失连续编号的验收单，这表明采购交易可能未予入账。</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）出现重复的验收单或发票。</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3</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）供应商发票与订购单或验收单不符。</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4</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）供应商名称及代码与供应商主文档信息中的名称及代码不符。</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5</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）在处理供应商发票时出现计算错误。</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6</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）采购或验收的商品的存货代码无效。</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7</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）处理采购或付款的会计期间出现差错。</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8</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）通过电子货币转账系统把货款转入供应商的银行账户，但该账户并非供</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应商支付文档指定的银行账户。</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980727"/>
            <a:ext cx="10020801" cy="3527963"/>
            <a:chOff x="1137429" y="1327286"/>
            <a:chExt cx="10020801" cy="3527963"/>
          </a:xfrm>
        </p:grpSpPr>
        <p:grpSp>
          <p:nvGrpSpPr>
            <p:cNvPr id="4" name="Group 332"/>
            <p:cNvGrpSpPr>
              <a:grpSpLocks noChangeAspect="1"/>
            </p:cNvGrpSpPr>
            <p:nvPr/>
          </p:nvGrpSpPr>
          <p:grpSpPr>
            <a:xfrm>
              <a:off x="1137429" y="1327286"/>
              <a:ext cx="540000" cy="540000"/>
              <a:chOff x="4523517" y="2343968"/>
              <a:chExt cx="288476" cy="288476"/>
            </a:xfrm>
          </p:grpSpPr>
          <p:sp>
            <p:nvSpPr>
              <p:cNvPr id="92" name="Oval 59"/>
              <p:cNvSpPr/>
              <p:nvPr/>
            </p:nvSpPr>
            <p:spPr>
              <a:xfrm>
                <a:off x="4523517" y="234396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399295"/>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四、控制测试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903351"/>
              <a:ext cx="9517380" cy="2951898"/>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以内部控制目标为起点的控制测试在本任务前面部分，我们提供了表 </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7-2“</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采</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购交易的内部控制目标、关键内部控制和常用控制测试的关系表”，以内部控制</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目标和相关认定为起点，列示了相应的关键内部控制和常用控制测试程序，并就</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采购交易、付款交易和固定资产的内部控制进行了讨论。由于表 </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7-2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列示的采购</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交易的常用控制测试程序比较清晰，无须逐一解释，因此，下面仅仅讨论在实施</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采购与付款交易的控制测试时应当注意的一些内容。另外，鉴于固定资产项目有</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着不同于一般商品的特殊性，对其控制测试问题也分别单独加以阐述。</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980727"/>
            <a:ext cx="10020801" cy="3527963"/>
            <a:chOff x="1137429" y="1327286"/>
            <a:chExt cx="10020801" cy="3527963"/>
          </a:xfrm>
        </p:grpSpPr>
        <p:grpSp>
          <p:nvGrpSpPr>
            <p:cNvPr id="4" name="Group 332"/>
            <p:cNvGrpSpPr>
              <a:grpSpLocks noChangeAspect="1"/>
            </p:cNvGrpSpPr>
            <p:nvPr/>
          </p:nvGrpSpPr>
          <p:grpSpPr>
            <a:xfrm>
              <a:off x="1137429" y="1327286"/>
              <a:ext cx="540000" cy="540000"/>
              <a:chOff x="4523517" y="2343968"/>
              <a:chExt cx="288476" cy="288476"/>
            </a:xfrm>
          </p:grpSpPr>
          <p:sp>
            <p:nvSpPr>
              <p:cNvPr id="92" name="Oval 59"/>
              <p:cNvSpPr/>
              <p:nvPr/>
            </p:nvSpPr>
            <p:spPr>
              <a:xfrm>
                <a:off x="4523517" y="234396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399295"/>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四、控制测试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903351"/>
              <a:ext cx="9517380" cy="2951898"/>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1.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注册会计师应当通过控制测试获取支持将被审计单位的控制风险评价为中</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或低的证据。如果能够获取这些证据，注册会计师就可能接受较高的检查风险，</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并在很大程度上可以通过实施实质性分析程序获取进一步的审计证据，同时减少</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对采购与付款交易和相关余额实施细节测试的依赖。</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2.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考虑到采购与付款交易控制测试的重要性，注册会计师通常对这一循环采</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用属性抽样审计方法。在测试该循环中的大多数属性时，注册会计师通常选择相</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对较低的可容忍误差</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p:nvPr/>
        </p:nvGrpSpPr>
        <p:grpSpPr>
          <a:xfrm>
            <a:off x="1283970" y="1628140"/>
            <a:ext cx="4552950" cy="914400"/>
            <a:chOff x="2022" y="2564"/>
            <a:chExt cx="7170" cy="1440"/>
          </a:xfrm>
        </p:grpSpPr>
        <p:grpSp>
          <p:nvGrpSpPr>
            <p:cNvPr id="3" name="组合 4"/>
            <p:cNvGrpSpPr/>
            <p:nvPr/>
          </p:nvGrpSpPr>
          <p:grpSpPr>
            <a:xfrm>
              <a:off x="2022" y="2564"/>
              <a:ext cx="1440" cy="1440"/>
              <a:chOff x="2022" y="2564"/>
              <a:chExt cx="1440" cy="1440"/>
            </a:xfrm>
          </p:grpSpPr>
          <p:sp>
            <p:nvSpPr>
              <p:cNvPr id="117" name="椭圆 116"/>
              <p:cNvSpPr/>
              <p:nvPr/>
            </p:nvSpPr>
            <p:spPr>
              <a:xfrm>
                <a:off x="202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8" name="TextBox 117"/>
              <p:cNvSpPr txBox="1"/>
              <p:nvPr/>
            </p:nvSpPr>
            <p:spPr>
              <a:xfrm>
                <a:off x="2363"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案</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3932" y="2564"/>
              <a:ext cx="1440" cy="1440"/>
              <a:chOff x="3885" y="2564"/>
              <a:chExt cx="1440" cy="1440"/>
            </a:xfrm>
          </p:grpSpPr>
          <p:sp>
            <p:nvSpPr>
              <p:cNvPr id="119" name="椭圆 118"/>
              <p:cNvSpPr/>
              <p:nvPr/>
            </p:nvSpPr>
            <p:spPr>
              <a:xfrm>
                <a:off x="3885"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0" name="TextBox 119"/>
              <p:cNvSpPr txBox="1"/>
              <p:nvPr/>
            </p:nvSpPr>
            <p:spPr>
              <a:xfrm>
                <a:off x="4226"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例</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5" name="组合 2"/>
            <p:cNvGrpSpPr/>
            <p:nvPr/>
          </p:nvGrpSpPr>
          <p:grpSpPr>
            <a:xfrm>
              <a:off x="5842" y="2564"/>
              <a:ext cx="1440" cy="1440"/>
              <a:chOff x="5819" y="2564"/>
              <a:chExt cx="1440" cy="1440"/>
            </a:xfrm>
          </p:grpSpPr>
          <p:sp>
            <p:nvSpPr>
              <p:cNvPr id="121" name="椭圆 120"/>
              <p:cNvSpPr/>
              <p:nvPr/>
            </p:nvSpPr>
            <p:spPr>
              <a:xfrm>
                <a:off x="5819"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2" name="TextBox 121"/>
              <p:cNvSpPr txBox="1"/>
              <p:nvPr/>
            </p:nvSpPr>
            <p:spPr>
              <a:xfrm>
                <a:off x="6160"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导</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6" name="组合 1"/>
            <p:cNvGrpSpPr/>
            <p:nvPr/>
          </p:nvGrpSpPr>
          <p:grpSpPr>
            <a:xfrm>
              <a:off x="7752" y="2564"/>
              <a:ext cx="1440" cy="1440"/>
              <a:chOff x="7752" y="2564"/>
              <a:chExt cx="1440" cy="1440"/>
            </a:xfrm>
          </p:grpSpPr>
          <p:sp>
            <p:nvSpPr>
              <p:cNvPr id="123" name="椭圆 122"/>
              <p:cNvSpPr/>
              <p:nvPr/>
            </p:nvSpPr>
            <p:spPr>
              <a:xfrm>
                <a:off x="775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4" name="TextBox 123"/>
              <p:cNvSpPr txBox="1"/>
              <p:nvPr/>
            </p:nvSpPr>
            <p:spPr>
              <a:xfrm>
                <a:off x="8093"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入</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sp>
        <p:nvSpPr>
          <p:cNvPr id="127" name="TextBox 126"/>
          <p:cNvSpPr txBox="1"/>
          <p:nvPr/>
        </p:nvSpPr>
        <p:spPr>
          <a:xfrm>
            <a:off x="1198662" y="2780928"/>
            <a:ext cx="10297144" cy="3170099"/>
          </a:xfrm>
          <a:prstGeom prst="rect">
            <a:avLst/>
          </a:prstGeom>
          <a:noFill/>
        </p:spPr>
        <p:txBody>
          <a:bodyPr wrap="square"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蓝田股份是以养殖、旅游和饮料为主的上市公司，</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1996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年发行上</a:t>
            </a:r>
            <a:endPar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市以后，在财务数据上一直保持着神奇的增长速度：总资产规模从上</a:t>
            </a:r>
            <a:endPar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市前的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2.66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亿元发展到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2000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年年末的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28.38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亿元，增长了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9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倍，历年</a:t>
            </a:r>
            <a:endPar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年报的业绩都在每股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0.60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元以上，最高达到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1.15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元。</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5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年间股本扩张</a:t>
            </a:r>
            <a:endPar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了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360%</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，创造了中国农业企业罕见的“蓝田神话”。</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2001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年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12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月，</a:t>
            </a:r>
            <a:endPar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学者刘姝威以一篇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600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字的经济内参</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应立即停止对蓝田股份发放贷</a:t>
            </a:r>
            <a:endPar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款</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对蓝田神话直接提出了质疑。蓝田神话破灭。</a:t>
            </a:r>
            <a:endPar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对于蓝田历年的财务报表，注册会计师都出具了无保留意见的审</a:t>
            </a:r>
            <a:endPar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计报告。实际上，种种迹象表明蓝田报表存在重大的错报风险。比如，</a:t>
            </a:r>
            <a:endPar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流动比率不到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，速动比率不到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0.5</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，都说明其偿债能力严重不足。</a:t>
            </a:r>
            <a:endParaRPr lang="zh-CN" altLang="en-US"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8" name="Freeform 12"/>
          <p:cNvSpPr/>
          <p:nvPr/>
        </p:nvSpPr>
        <p:spPr bwMode="auto">
          <a:xfrm>
            <a:off x="910630" y="2708920"/>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129" name="Freeform 12"/>
          <p:cNvSpPr/>
          <p:nvPr/>
        </p:nvSpPr>
        <p:spPr bwMode="auto">
          <a:xfrm flipH="1" flipV="1">
            <a:off x="11495806" y="6237312"/>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7" name="矩形 6"/>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Shape 54"/>
          <p:cNvSpPr txBox="1"/>
          <p:nvPr/>
        </p:nvSpPr>
        <p:spPr>
          <a:xfrm>
            <a:off x="790575" y="188595"/>
            <a:ext cx="5520655"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项目七采购与付款循环审计</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a:lnSpc>
                <a:spcPct val="100000"/>
              </a:lnSpc>
            </a:pP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11" name="矩形 10"/>
          <p:cNvSpPr/>
          <p:nvPr/>
        </p:nvSpPr>
        <p:spPr>
          <a:xfrm>
            <a:off x="6383238" y="188595"/>
            <a:ext cx="580685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28"/>
                                        </p:tgtEl>
                                        <p:attrNameLst>
                                          <p:attrName>style.visibility</p:attrName>
                                        </p:attrNameLst>
                                      </p:cBhvr>
                                      <p:to>
                                        <p:strVal val="visible"/>
                                      </p:to>
                                    </p:set>
                                  </p:childTnLst>
                                </p:cTn>
                              </p:par>
                              <p:par>
                                <p:cTn id="7" presetID="35" presetClass="path" presetSubtype="0" accel="50000" decel="50000" fill="hold" grpId="1" nodeType="withEffect">
                                  <p:stCondLst>
                                    <p:cond delay="0"/>
                                  </p:stCondLst>
                                  <p:childTnLst>
                                    <p:animMotion origin="layout" path="M -3.56836E-6 -3.7037E-7 L 0.36686 0.15278 " pathEditMode="relative" rAng="0" ptsTypes="AA">
                                      <p:cBhvr>
                                        <p:cTn id="8" dur="500" spd="-99900" fill="hold"/>
                                        <p:tgtEl>
                                          <p:spTgt spid="128"/>
                                        </p:tgtEl>
                                        <p:attrNameLst>
                                          <p:attrName>ppt_x</p:attrName>
                                          <p:attrName>ppt_y</p:attrName>
                                        </p:attrNameLst>
                                      </p:cBhvr>
                                      <p:rCtr x="18343" y="7639"/>
                                    </p:animMotion>
                                  </p:childTnLst>
                                </p:cTn>
                              </p:par>
                              <p:par>
                                <p:cTn id="9" presetID="1" presetClass="entr" presetSubtype="0" fill="hold" grpId="0" nodeType="withEffect">
                                  <p:stCondLst>
                                    <p:cond delay="0"/>
                                  </p:stCondLst>
                                  <p:childTnLst>
                                    <p:set>
                                      <p:cBhvr>
                                        <p:cTn id="10" dur="1" fill="hold">
                                          <p:stCondLst>
                                            <p:cond delay="0"/>
                                          </p:stCondLst>
                                        </p:cTn>
                                        <p:tgtEl>
                                          <p:spTgt spid="129"/>
                                        </p:tgtEl>
                                        <p:attrNameLst>
                                          <p:attrName>style.visibility</p:attrName>
                                        </p:attrNameLst>
                                      </p:cBhvr>
                                      <p:to>
                                        <p:strVal val="visible"/>
                                      </p:to>
                                    </p:set>
                                  </p:childTnLst>
                                </p:cTn>
                              </p:par>
                              <p:par>
                                <p:cTn id="11" presetID="35" presetClass="path" presetSubtype="0" accel="50000" decel="50000" fill="hold" grpId="1" nodeType="withEffect">
                                  <p:stCondLst>
                                    <p:cond delay="0"/>
                                  </p:stCondLst>
                                  <p:childTnLst>
                                    <p:animMotion origin="layout" path="M 7.85742E-7 -3.33333E-6 L -0.39495 -0.11018 " pathEditMode="relative" rAng="0" ptsTypes="AA">
                                      <p:cBhvr>
                                        <p:cTn id="12" dur="500" spd="-99900" fill="hold"/>
                                        <p:tgtEl>
                                          <p:spTgt spid="129"/>
                                        </p:tgtEl>
                                        <p:attrNameLst>
                                          <p:attrName>ppt_x</p:attrName>
                                          <p:attrName>ppt_y</p:attrName>
                                        </p:attrNameLst>
                                      </p:cBhvr>
                                      <p:rCtr x="-19748" y="-5509"/>
                                    </p:animMotion>
                                  </p:childTnLst>
                                </p:cTn>
                              </p:par>
                            </p:childTnLst>
                          </p:cTn>
                        </p:par>
                        <p:par>
                          <p:cTn id="13" fill="hold">
                            <p:stCondLst>
                              <p:cond delay="0"/>
                            </p:stCondLst>
                            <p:childTnLst>
                              <p:par>
                                <p:cTn id="14" presetID="2" presetClass="entr" presetSubtype="8" fill="hold" grpId="0" nodeType="afterEffect">
                                  <p:stCondLst>
                                    <p:cond delay="0"/>
                                  </p:stCondLst>
                                  <p:childTnLst>
                                    <p:set>
                                      <p:cBhvr>
                                        <p:cTn id="15" dur="1" fill="hold">
                                          <p:stCondLst>
                                            <p:cond delay="0"/>
                                          </p:stCondLst>
                                        </p:cTn>
                                        <p:tgtEl>
                                          <p:spTgt spid="127"/>
                                        </p:tgtEl>
                                        <p:attrNameLst>
                                          <p:attrName>style.visibility</p:attrName>
                                        </p:attrNameLst>
                                      </p:cBhvr>
                                      <p:to>
                                        <p:strVal val="visible"/>
                                      </p:to>
                                    </p:set>
                                    <p:anim calcmode="lin" valueType="num">
                                      <p:cBhvr additive="base">
                                        <p:cTn id="16" dur="500" fill="hold"/>
                                        <p:tgtEl>
                                          <p:spTgt spid="127"/>
                                        </p:tgtEl>
                                        <p:attrNameLst>
                                          <p:attrName>ppt_x</p:attrName>
                                        </p:attrNameLst>
                                      </p:cBhvr>
                                      <p:tavLst>
                                        <p:tav tm="0">
                                          <p:val>
                                            <p:strVal val="0-#ppt_w/2"/>
                                          </p:val>
                                        </p:tav>
                                        <p:tav tm="100000">
                                          <p:val>
                                            <p:strVal val="#ppt_x"/>
                                          </p:val>
                                        </p:tav>
                                      </p:tavLst>
                                    </p:anim>
                                    <p:anim calcmode="lin" valueType="num">
                                      <p:cBhvr additive="base">
                                        <p:cTn id="17" dur="500" fill="hold"/>
                                        <p:tgtEl>
                                          <p:spTgt spid="127"/>
                                        </p:tgtEl>
                                        <p:attrNameLst>
                                          <p:attrName>ppt_y</p:attrName>
                                        </p:attrNameLst>
                                      </p:cBhvr>
                                      <p:tavLst>
                                        <p:tav tm="0">
                                          <p:val>
                                            <p:strVal val="#ppt_y"/>
                                          </p:val>
                                        </p:tav>
                                        <p:tav tm="100000">
                                          <p:val>
                                            <p:strVal val="#ppt_y"/>
                                          </p:val>
                                        </p:tav>
                                      </p:tavLst>
                                    </p:anim>
                                  </p:childTnLst>
                                </p:cTn>
                              </p:par>
                              <p:par>
                                <p:cTn id="18" presetID="53" presetClass="entr" presetSubtype="16"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bldLvl="0" animBg="1"/>
      <p:bldP spid="128" grpId="1" bldLvl="0" animBg="1"/>
      <p:bldP spid="129" grpId="0" bldLvl="0" animBg="1"/>
      <p:bldP spid="129" grpId="1" bldLvl="0" animBg="1"/>
      <p:bldP spid="7" grpId="0" bldLvl="0" animBg="1"/>
      <p:bldP spid="8" grpId="0" bldLvl="0" animBg="1"/>
      <p:bldP spid="9" grpId="0" bldLvl="0" animBg="1"/>
      <p:bldP spid="10" grpId="0"/>
      <p:bldP spid="11" grpId="0" bldLvl="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980727"/>
            <a:ext cx="10020801" cy="4358960"/>
            <a:chOff x="1137429" y="1327286"/>
            <a:chExt cx="10020801" cy="4358960"/>
          </a:xfrm>
        </p:grpSpPr>
        <p:grpSp>
          <p:nvGrpSpPr>
            <p:cNvPr id="4" name="Group 332"/>
            <p:cNvGrpSpPr>
              <a:grpSpLocks noChangeAspect="1"/>
            </p:cNvGrpSpPr>
            <p:nvPr/>
          </p:nvGrpSpPr>
          <p:grpSpPr>
            <a:xfrm>
              <a:off x="1137429" y="1327286"/>
              <a:ext cx="540000" cy="540000"/>
              <a:chOff x="4523517" y="2343968"/>
              <a:chExt cx="288476" cy="288476"/>
            </a:xfrm>
          </p:grpSpPr>
          <p:sp>
            <p:nvSpPr>
              <p:cNvPr id="92" name="Oval 59"/>
              <p:cNvSpPr/>
              <p:nvPr/>
            </p:nvSpPr>
            <p:spPr>
              <a:xfrm>
                <a:off x="4523517" y="234396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399295"/>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四、控制测试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903351"/>
              <a:ext cx="9517380" cy="378289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3.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在前面介绍的采购与付款交易涉及的八项主要业务活动中，前三项分别是</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请购商品和劳务、编制订购单、验收商品。注册会计师在实施控制测试时，应抽</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取请购单、订购单和商品验收单，检查请购单、订购单是否得到适当审批，验收</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单是否有相关人员的签名，订购单和验收单是否按顺序编号。</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4.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对于编制付款凭单、确认与记录负债这两项主要业务活动，被审计单位的</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内部控制通常要求应付账款记账员将采购发票所载信息与验收单、订购单进行核</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对，核对相符应在发票上加盖“相符”印戳。对此，注册会计师在实施控制测试时，</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应抽取订购单、验收单和采购发票，检查所载信息是否核对一致，发票上是否加</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盖了“相符”印戳。</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980727"/>
            <a:ext cx="10020801" cy="3943462"/>
            <a:chOff x="1137429" y="1327286"/>
            <a:chExt cx="10020801" cy="3943462"/>
          </a:xfrm>
        </p:grpSpPr>
        <p:grpSp>
          <p:nvGrpSpPr>
            <p:cNvPr id="4" name="Group 332"/>
            <p:cNvGrpSpPr>
              <a:grpSpLocks noChangeAspect="1"/>
            </p:cNvGrpSpPr>
            <p:nvPr/>
          </p:nvGrpSpPr>
          <p:grpSpPr>
            <a:xfrm>
              <a:off x="1137429" y="1327286"/>
              <a:ext cx="540000" cy="540000"/>
              <a:chOff x="4523517" y="2343968"/>
              <a:chExt cx="288476" cy="288476"/>
            </a:xfrm>
          </p:grpSpPr>
          <p:sp>
            <p:nvSpPr>
              <p:cNvPr id="92" name="Oval 59"/>
              <p:cNvSpPr/>
              <p:nvPr/>
            </p:nvSpPr>
            <p:spPr>
              <a:xfrm>
                <a:off x="4523517" y="234396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399295"/>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四、控制测试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903351"/>
              <a:ext cx="9517380" cy="3367397"/>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5.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对于付款这项主要业务活动，有些被审计单位内部控制要求，由应付账款</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记账员负责编制付款凭证，并附相关单证，提交会计主管审批。在完成对付款凭</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证及相关单证的复核后，会计主管在付款凭证上签字，作为复核证据，并在所有</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单证上加盖“核销”印戳。对此，注册会计师在实施控制测试时，应抽取付款凭证，</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检查其是否经会计主管复核和审批，并检查款项支付是否得到适当人员的复核和</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审批。</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6. </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固定资产的内部控制测试。结合前面固定资产内部控制的讨论内容和顺序，</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注册会计师在对被审计单位的固定资产实施控制测试时应注意以下几个方面。</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980727"/>
            <a:ext cx="10020801" cy="5189957"/>
            <a:chOff x="1137429" y="1327286"/>
            <a:chExt cx="10020801" cy="5189957"/>
          </a:xfrm>
        </p:grpSpPr>
        <p:grpSp>
          <p:nvGrpSpPr>
            <p:cNvPr id="4" name="Group 332"/>
            <p:cNvGrpSpPr>
              <a:grpSpLocks noChangeAspect="1"/>
            </p:cNvGrpSpPr>
            <p:nvPr/>
          </p:nvGrpSpPr>
          <p:grpSpPr>
            <a:xfrm>
              <a:off x="1137429" y="1327286"/>
              <a:ext cx="540000" cy="540000"/>
              <a:chOff x="4523517" y="2343968"/>
              <a:chExt cx="288476" cy="288476"/>
            </a:xfrm>
          </p:grpSpPr>
          <p:sp>
            <p:nvSpPr>
              <p:cNvPr id="92" name="Oval 59"/>
              <p:cNvSpPr/>
              <p:nvPr/>
            </p:nvSpPr>
            <p:spPr>
              <a:xfrm>
                <a:off x="4523517" y="234396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399295"/>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四、控制测试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903351"/>
              <a:ext cx="9517380" cy="4613892"/>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）对于固定资产的预算制度，注册会计师应选取固定资产投资预算和投资</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可行性项目论证报告，检查是否编制预算并进行论证，以及是否经适当层次审批；</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对实际支出与预算之间的差异以及未列入预算的特殊事项，应检查其是否履行特</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别的审批手续。如果固定资产增减均能处于良好的经批准的预算控制之下，注册</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会计师即可适当减少针对固定资产增加、减少实施的实质性程序的样本量。</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）对于固定资产的授权批准制度，注册会计师不仅应检查被审计单位固定</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资产授权批准制度本身是否完善，还应选取固定资产请购单及相关采购合同，检</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查是否得到适当审批和签署，关注授权批准制度是否切实得到执行。</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3</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）对于固定资产的账簿记录制度，注册会计师应当认识到，一套设置完善</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的固定资产明细分类账和登记卡，将为分析固定资产的取得和处置、复核折旧费</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用和修理支出的列支带来帮助。</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982638" y="692697"/>
            <a:ext cx="10020801" cy="6436450"/>
            <a:chOff x="1137429" y="1039256"/>
            <a:chExt cx="10020801" cy="6436450"/>
          </a:xfrm>
        </p:grpSpPr>
        <p:grpSp>
          <p:nvGrpSpPr>
            <p:cNvPr id="4" name="Group 332"/>
            <p:cNvGrpSpPr>
              <a:grpSpLocks noChangeAspect="1"/>
            </p:cNvGrpSpPr>
            <p:nvPr/>
          </p:nvGrpSpPr>
          <p:grpSpPr>
            <a:xfrm>
              <a:off x="1137429" y="1039256"/>
              <a:ext cx="540000" cy="540000"/>
              <a:chOff x="4523517" y="2190098"/>
              <a:chExt cx="288476" cy="288476"/>
            </a:xfrm>
          </p:grpSpPr>
          <p:sp>
            <p:nvSpPr>
              <p:cNvPr id="92" name="Oval 59"/>
              <p:cNvSpPr/>
              <p:nvPr/>
            </p:nvSpPr>
            <p:spPr>
              <a:xfrm>
                <a:off x="4523517" y="2190098"/>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23517" y="2343968"/>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641485" y="1111263"/>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四、控制测试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25461" y="1615319"/>
              <a:ext cx="9517380" cy="5860387"/>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4</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）对于固定资产的职责分工制度，注册会计师应当认识到，明确的职责分</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工制度，有利于防止舞弊，降低注册会计师的审计风险。</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5</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）对于资本性支出和收益性支出的区分制度，注册会计师应当检查该制度</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是否遵循企业会计准则的要求，是否适应被审计单位的行业特点和经营规模，并</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抽查实际发生与固定资产相关的支出时是否按照该制度进行恰当的会计处理。</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6</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）对于固定资产的处置制度，注册会计师应当关注被审计单位是否建立了</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有关固定资产处置的分级申请报批程序；抽取固定资产盘点明细表，检查账实之</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间的差异是否经审批后及时处理；抽取固定资产报废单，检查报废是否经适当批</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准和处理；抽取固定资产内部调拨单，检查调入、调出是否已进行适当处理；抽</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取固定资产增减变动情况分析报告，检查是否经复核。</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7</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）对于固定资产的定期盘点制度，注册会计师应了解和评价企业固定资产</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盘点制度，并应注意查询盘盈、盘亏固定资产的处理情况。</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8</a:t>
              </a: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）对于固定资产的保险情况，注册会计师应抽取固定资产保险单盘点表，</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检查是否已办理商业保险。</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791829" y="1323784"/>
            <a:ext cx="10153650" cy="3922269"/>
            <a:chOff x="946620" y="1670343"/>
            <a:chExt cx="10153650" cy="3922269"/>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0" name="TextBox 89"/>
            <p:cNvSpPr txBox="1"/>
            <p:nvPr/>
          </p:nvSpPr>
          <p:spPr>
            <a:xfrm>
              <a:off x="1583525" y="2392973"/>
              <a:ext cx="9516745" cy="391069"/>
            </a:xfrm>
            <a:prstGeom prst="rect">
              <a:avLst/>
            </a:prstGeom>
            <a:noFill/>
          </p:spPr>
          <p:txBody>
            <a:bodyPr wrap="square" rtlCol="0">
              <a:spAutoFit/>
            </a:bodyPr>
            <a:lstStyle/>
            <a:p>
              <a:pPr marL="107950" fontAlgn="auto">
                <a:lnSpc>
                  <a:spcPct val="120000"/>
                </a:lnSpc>
              </a:pPr>
              <a:endParaRPr lang="zh-CN" altLang="en-US" dirty="0">
                <a:solidFill>
                  <a:prstClr val="black"/>
                </a:solidFill>
                <a:latin typeface="Agency FB" panose="020B0503020202020204" pitchFamily="34" charset="0"/>
              </a:endParaRPr>
            </a:p>
          </p:txBody>
        </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a:t>
              </a:r>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、应付账款审计目标</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2639569"/>
            </a:xfrm>
            <a:prstGeom prst="rect">
              <a:avLst/>
            </a:prstGeom>
            <a:noFill/>
          </p:spPr>
          <p:txBody>
            <a:bodyPr wrap="square" rtlCol="0">
              <a:spAutoFit/>
            </a:bodyPr>
            <a:lstStyle/>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应付账款的审计目标一般包括：确定资产负债表中记录的应付账款是否存在；</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确定所有应当记录的应付账款是否均已记录；确定资产负债表中记录的应付账款</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是否为被审计单位应当履行的现时义务；确定应付账款是否以恰当的金额包括在</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财务报表中，与之相关的计价调整是否已恰当记录；确定应付账款是否已按照企</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业会计准则的规定在财务报表中做出恰当的列报。</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应付账款的实质性测试程序要围绕着应付账款的审计目标来开展。应付账款</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的审计目标与认定的对应关系如表 </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7-4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所示。</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表 </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7-4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应付账款的审计目标与认</a:t>
              </a:r>
              <a:endParaRPr lang="zh-CN" altLang="en-US" sz="1400" dirty="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应付账款审计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1660111"/>
            <a:chOff x="946620" y="1670343"/>
            <a:chExt cx="10153650" cy="1660111"/>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0" name="TextBox 89"/>
            <p:cNvSpPr txBox="1"/>
            <p:nvPr/>
          </p:nvSpPr>
          <p:spPr>
            <a:xfrm>
              <a:off x="1583525" y="2392973"/>
              <a:ext cx="9516745" cy="391069"/>
            </a:xfrm>
            <a:prstGeom prst="rect">
              <a:avLst/>
            </a:prstGeom>
            <a:noFill/>
          </p:spPr>
          <p:txBody>
            <a:bodyPr wrap="square" rtlCol="0">
              <a:spAutoFit/>
            </a:bodyPr>
            <a:lstStyle/>
            <a:p>
              <a:pPr marL="107950" fontAlgn="auto">
                <a:lnSpc>
                  <a:spcPct val="120000"/>
                </a:lnSpc>
              </a:pPr>
              <a:endParaRPr lang="zh-CN" altLang="en-US" dirty="0">
                <a:solidFill>
                  <a:prstClr val="black"/>
                </a:solidFill>
                <a:latin typeface="Agency FB" panose="020B0503020202020204" pitchFamily="34" charset="0"/>
              </a:endParaRPr>
            </a:p>
          </p:txBody>
        </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a:t>
              </a:r>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、应付账款审计目标</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377411"/>
            </a:xfrm>
            <a:prstGeom prst="rect">
              <a:avLst/>
            </a:prstGeom>
            <a:noFill/>
          </p:spPr>
          <p:txBody>
            <a:bodyPr wrap="square" rtlCol="0">
              <a:spAutoFit/>
            </a:bodyPr>
            <a:lstStyle/>
            <a:p>
              <a:pPr indent="406400" fontAlgn="auto">
                <a:lnSpc>
                  <a:spcPct val="150000"/>
                </a:lnSpc>
              </a:pPr>
              <a:endParaRPr lang="zh-CN" altLang="en-US" sz="1400" dirty="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应付账款审计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50" name="Picture 2" descr="C:\Documents and Settings\Administrator\桌面\QQ截图20180821102534.png"/>
          <p:cNvPicPr>
            <a:picLocks noChangeAspect="1" noChangeArrowheads="1"/>
          </p:cNvPicPr>
          <p:nvPr/>
        </p:nvPicPr>
        <p:blipFill>
          <a:blip r:embed="rId1" cstate="print"/>
          <a:srcRect/>
          <a:stretch>
            <a:fillRect/>
          </a:stretch>
        </p:blipFill>
        <p:spPr bwMode="auto">
          <a:xfrm>
            <a:off x="1342678" y="1690093"/>
            <a:ext cx="7344816" cy="3564183"/>
          </a:xfrm>
          <a:prstGeom prst="rect">
            <a:avLst/>
          </a:prstGeom>
          <a:noFill/>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3599103"/>
            <a:chOff x="946620" y="1670343"/>
            <a:chExt cx="10153650" cy="3599103"/>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0" name="TextBox 89"/>
            <p:cNvSpPr txBox="1"/>
            <p:nvPr/>
          </p:nvSpPr>
          <p:spPr>
            <a:xfrm>
              <a:off x="1583525" y="2392973"/>
              <a:ext cx="9516745" cy="391069"/>
            </a:xfrm>
            <a:prstGeom prst="rect">
              <a:avLst/>
            </a:prstGeom>
            <a:noFill/>
          </p:spPr>
          <p:txBody>
            <a:bodyPr wrap="square" rtlCol="0">
              <a:spAutoFit/>
            </a:bodyPr>
            <a:lstStyle/>
            <a:p>
              <a:pPr marL="107950" fontAlgn="auto">
                <a:lnSpc>
                  <a:spcPct val="120000"/>
                </a:lnSpc>
              </a:pPr>
              <a:endParaRPr lang="zh-CN" altLang="en-US" dirty="0">
                <a:solidFill>
                  <a:prstClr val="black"/>
                </a:solidFill>
                <a:latin typeface="Agency FB" panose="020B0503020202020204" pitchFamily="34" charset="0"/>
              </a:endParaRPr>
            </a:p>
          </p:txBody>
        </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二</a:t>
              </a:r>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、应付账款的实质性测试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2316403"/>
            </a:xfrm>
            <a:prstGeom prst="rect">
              <a:avLst/>
            </a:prstGeom>
            <a:noFill/>
          </p:spPr>
          <p:txBody>
            <a:bodyPr wrap="square" rtlCol="0">
              <a:spAutoFit/>
            </a:bodyPr>
            <a:lstStyle/>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1.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获取或编制应付账款明细表</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）复核加计正确，并与报表数、总账数和明细账合计数核对是否相符。</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）检查非记账本位币应付账款的折算汇率及折算是否正确。</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）分析出现借方余额的项目，查明原因，必要时，做重分类调整。</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4</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）结合预付账款等往来项目的明细余额，调查有无同时挂账的项目、异常</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余额或与购货无关的其他款项（如关联方账户或雇员账户），如有，应做出记录，</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必要时做调整。</a:t>
              </a:r>
              <a:endParaRPr lang="zh-CN" altLang="en-US" sz="1400" dirty="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应付账款审计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3915822"/>
            <a:chOff x="946620" y="1670343"/>
            <a:chExt cx="10153650" cy="3915822"/>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0" name="TextBox 89"/>
            <p:cNvSpPr txBox="1"/>
            <p:nvPr/>
          </p:nvSpPr>
          <p:spPr>
            <a:xfrm>
              <a:off x="1583525" y="2392973"/>
              <a:ext cx="9516745" cy="391069"/>
            </a:xfrm>
            <a:prstGeom prst="rect">
              <a:avLst/>
            </a:prstGeom>
            <a:noFill/>
          </p:spPr>
          <p:txBody>
            <a:bodyPr wrap="square" rtlCol="0">
              <a:spAutoFit/>
            </a:bodyPr>
            <a:lstStyle/>
            <a:p>
              <a:pPr marL="107950" fontAlgn="auto">
                <a:lnSpc>
                  <a:spcPct val="120000"/>
                </a:lnSpc>
              </a:pPr>
              <a:endParaRPr lang="zh-CN" altLang="en-US" dirty="0">
                <a:solidFill>
                  <a:prstClr val="black"/>
                </a:solidFill>
                <a:latin typeface="Agency FB" panose="020B0503020202020204" pitchFamily="34" charset="0"/>
              </a:endParaRPr>
            </a:p>
          </p:txBody>
        </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二、应付账款的实质性测试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69477" y="2623431"/>
              <a:ext cx="9517380" cy="2962734"/>
            </a:xfrm>
            <a:prstGeom prst="rect">
              <a:avLst/>
            </a:prstGeom>
            <a:noFill/>
          </p:spPr>
          <p:txBody>
            <a:bodyPr wrap="square" rtlCol="0">
              <a:spAutoFit/>
            </a:bodyPr>
            <a:lstStyle/>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2.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根据被审计单位实际情况，选择以下方法对应付账款执行实质性分析程序</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）将期末应付账款余额与期初余额进行比较，分析波动原因。</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）分析长期挂账的应付账款，要求被审计单位做出解释，判断被审计单位</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是否缺乏偿债能力或利用应付账款隐瞒利润；并注意其是否可能无须支付，对确</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实无须支付的应付款的会计处理是否正确，依据是否充分；关注账龄超过 </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3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年的</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大额应付账款在资产负债表日后是否偿还，检查偿还记录、单据及披露情况。</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）计算应付账款与存货的比率，应付账款与流动负债的比率，并与以前年</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度相关比率对比分析，评价应付账款整体的合理性。</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4</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）分析存货和营业成本等项目的增减变动判断应付账款增减变动的合理性。</a:t>
              </a:r>
              <a:endParaRPr lang="zh-CN" altLang="en-US" sz="1400" dirty="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应付账款审计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212245" cy="4958539"/>
            <a:chOff x="946620" y="1670343"/>
            <a:chExt cx="10212245" cy="4958539"/>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0" name="TextBox 89"/>
            <p:cNvSpPr txBox="1"/>
            <p:nvPr/>
          </p:nvSpPr>
          <p:spPr>
            <a:xfrm>
              <a:off x="1583525" y="2392973"/>
              <a:ext cx="9516745" cy="391069"/>
            </a:xfrm>
            <a:prstGeom prst="rect">
              <a:avLst/>
            </a:prstGeom>
            <a:noFill/>
          </p:spPr>
          <p:txBody>
            <a:bodyPr wrap="square" rtlCol="0">
              <a:spAutoFit/>
            </a:bodyPr>
            <a:lstStyle/>
            <a:p>
              <a:pPr marL="107950" fontAlgn="auto">
                <a:lnSpc>
                  <a:spcPct val="120000"/>
                </a:lnSpc>
              </a:pPr>
              <a:endParaRPr lang="zh-CN" altLang="en-US" dirty="0">
                <a:solidFill>
                  <a:prstClr val="black"/>
                </a:solidFill>
                <a:latin typeface="Agency FB" panose="020B0503020202020204" pitchFamily="34" charset="0"/>
              </a:endParaRPr>
            </a:p>
          </p:txBody>
        </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二、应付账款的实质性测试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641485" y="2335399"/>
              <a:ext cx="9517380" cy="4293483"/>
            </a:xfrm>
            <a:prstGeom prst="rect">
              <a:avLst/>
            </a:prstGeom>
            <a:noFill/>
          </p:spPr>
          <p:txBody>
            <a:bodyPr wrap="square" rtlCol="0">
              <a:spAutoFit/>
            </a:bodyPr>
            <a:lstStyle/>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3.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函证应付账款</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一般情况下，并不必须函证应付账款，这是因为函证不能保证查出未记录的</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应付账款，况且注册会计师能够取得采购发票等外部凭证来证实应付账款的余额。</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但如果控制风险较高，某应付账款明细账户金额较大或被审计单位处于财务困难</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阶段，则应进行应付账款的函证。</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在进行函证时，注册会计师应选择较大金额的债权人，以及那些在资产负债</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表日金额不大，甚至为零，但为企业重要供货人的债权人，作为函证对象。函证</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最好采用积极函证方式，并具体说明应付金额。同应收账款的函证一样，注册会</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计师必须对函证的过程进行控制，要求债权人直接回函，并根据回函情况编制与</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分析函证结果汇总表，对未回函的，应考虑是否再次函证。</a:t>
              </a:r>
              <a:endPar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如果存在未回函的重大项目，注册会计师应采用替代审计程序。比如，可以</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检查决算日后应付账款明细账及库存现金和银行存款日记账，核实其是否已支付，</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同时检查该笔债务的相关凭证资料，如合同、发票、验收单，核实应付账款的真实性。</a:t>
              </a:r>
              <a:endParaRPr lang="zh-CN" altLang="en-US" sz="1400" dirty="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应付账款审计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5534216"/>
            <a:chOff x="946620" y="1670343"/>
            <a:chExt cx="10153650" cy="5534216"/>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0" name="TextBox 89"/>
            <p:cNvSpPr txBox="1"/>
            <p:nvPr/>
          </p:nvSpPr>
          <p:spPr>
            <a:xfrm>
              <a:off x="1583525" y="2392973"/>
              <a:ext cx="9516745" cy="391069"/>
            </a:xfrm>
            <a:prstGeom prst="rect">
              <a:avLst/>
            </a:prstGeom>
            <a:noFill/>
          </p:spPr>
          <p:txBody>
            <a:bodyPr wrap="square" rtlCol="0">
              <a:spAutoFit/>
            </a:bodyPr>
            <a:lstStyle/>
            <a:p>
              <a:pPr marL="107950" fontAlgn="auto">
                <a:lnSpc>
                  <a:spcPct val="120000"/>
                </a:lnSpc>
              </a:pPr>
              <a:endParaRPr lang="zh-CN" altLang="en-US" dirty="0">
                <a:solidFill>
                  <a:prstClr val="black"/>
                </a:solidFill>
                <a:latin typeface="Agency FB" panose="020B0503020202020204" pitchFamily="34" charset="0"/>
              </a:endParaRPr>
            </a:p>
          </p:txBody>
        </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二、应付账款的实质性测试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69477" y="2302833"/>
              <a:ext cx="9517380" cy="4901726"/>
            </a:xfrm>
            <a:prstGeom prst="rect">
              <a:avLst/>
            </a:prstGeom>
            <a:noFill/>
          </p:spPr>
          <p:txBody>
            <a:bodyPr wrap="square" rtlCol="0">
              <a:spAutoFit/>
            </a:bodyPr>
            <a:lstStyle/>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4.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检查应付账款是否计入正确的会计期间，是否存在未入账的应付账款。</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）检查债务形成的相关原始凭证，如供应商发票、验收报告或入库单等，</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查找有无未及时入账的应付账款，确定应付账款期末余额的完整性。</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）检查资产负债表日后应付账款明细账贷方发生额的相应凭证，关注其购</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货发票的日期，确认其入账时间是否合理。</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）获取被审计单位与其供应商之间的对账单（应从非财务部门，如采购部</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门获取），并将对账单和被审计单位财务记录之间的差异进行调节（如在途款项、</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在途货物、付款折扣、未记录的负债等），查找有无未入账的应付账款，确定应</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付账款金额的准确性。</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4</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）针对资产负债表日后付款项目，检查银行对账单及有关付款凭证（如银</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行划款通知、供应商收据等），询问被审计单位内部或外部的知情人员，查找有</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无未及时入账的应付账款。</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5</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）结合存货监盘程序，检查被审计单位在资产负债日前后的存货入库资料</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（验收报告或入库单），检查是否有大额料到单未到的情况，确认相关负债是否</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计入了正确的会计期间。</a:t>
              </a:r>
              <a:endParaRPr lang="zh-CN" altLang="en-US" sz="1400" dirty="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应付账款审计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198662" y="1052736"/>
            <a:ext cx="4638258" cy="1296144"/>
            <a:chOff x="2022" y="2564"/>
            <a:chExt cx="7170" cy="1440"/>
          </a:xfrm>
        </p:grpSpPr>
        <p:grpSp>
          <p:nvGrpSpPr>
            <p:cNvPr id="5" name="组合 4"/>
            <p:cNvGrpSpPr/>
            <p:nvPr/>
          </p:nvGrpSpPr>
          <p:grpSpPr>
            <a:xfrm>
              <a:off x="2022" y="2564"/>
              <a:ext cx="1440" cy="1440"/>
              <a:chOff x="2022" y="2564"/>
              <a:chExt cx="1440" cy="1440"/>
            </a:xfrm>
          </p:grpSpPr>
          <p:sp>
            <p:nvSpPr>
              <p:cNvPr id="117" name="椭圆 116"/>
              <p:cNvSpPr/>
              <p:nvPr/>
            </p:nvSpPr>
            <p:spPr>
              <a:xfrm>
                <a:off x="202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8" name="TextBox 117"/>
              <p:cNvSpPr txBox="1"/>
              <p:nvPr/>
            </p:nvSpPr>
            <p:spPr>
              <a:xfrm>
                <a:off x="2363"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案</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3932" y="2564"/>
              <a:ext cx="1440" cy="1440"/>
              <a:chOff x="3885" y="2564"/>
              <a:chExt cx="1440" cy="1440"/>
            </a:xfrm>
          </p:grpSpPr>
          <p:sp>
            <p:nvSpPr>
              <p:cNvPr id="119" name="椭圆 118"/>
              <p:cNvSpPr/>
              <p:nvPr/>
            </p:nvSpPr>
            <p:spPr>
              <a:xfrm>
                <a:off x="3885"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0" name="TextBox 119"/>
              <p:cNvSpPr txBox="1"/>
              <p:nvPr/>
            </p:nvSpPr>
            <p:spPr>
              <a:xfrm>
                <a:off x="4226"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例</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5842" y="2564"/>
              <a:ext cx="1440" cy="1440"/>
              <a:chOff x="5819" y="2564"/>
              <a:chExt cx="1440" cy="1440"/>
            </a:xfrm>
          </p:grpSpPr>
          <p:sp>
            <p:nvSpPr>
              <p:cNvPr id="121" name="椭圆 120"/>
              <p:cNvSpPr/>
              <p:nvPr/>
            </p:nvSpPr>
            <p:spPr>
              <a:xfrm>
                <a:off x="5819"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2" name="TextBox 121"/>
              <p:cNvSpPr txBox="1"/>
              <p:nvPr/>
            </p:nvSpPr>
            <p:spPr>
              <a:xfrm>
                <a:off x="6160"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导</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7752" y="2564"/>
              <a:ext cx="1440" cy="1440"/>
              <a:chOff x="7752" y="2564"/>
              <a:chExt cx="1440" cy="1440"/>
            </a:xfrm>
          </p:grpSpPr>
          <p:sp>
            <p:nvSpPr>
              <p:cNvPr id="123" name="椭圆 122"/>
              <p:cNvSpPr/>
              <p:nvPr/>
            </p:nvSpPr>
            <p:spPr>
              <a:xfrm>
                <a:off x="775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4" name="TextBox 123"/>
              <p:cNvSpPr txBox="1"/>
              <p:nvPr/>
            </p:nvSpPr>
            <p:spPr>
              <a:xfrm>
                <a:off x="8093"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入</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sp>
        <p:nvSpPr>
          <p:cNvPr id="126" name="TextBox 125"/>
          <p:cNvSpPr txBox="1"/>
          <p:nvPr/>
        </p:nvSpPr>
        <p:spPr>
          <a:xfrm>
            <a:off x="1486694" y="2708920"/>
            <a:ext cx="8840311" cy="4124206"/>
          </a:xfrm>
          <a:prstGeom prst="rect">
            <a:avLst/>
          </a:prstGeom>
          <a:noFill/>
        </p:spPr>
        <p:txBody>
          <a:bodyPr wrap="square" rtlCol="0">
            <a:spAutoFit/>
          </a:bodyPr>
          <a:lstStyle/>
          <a:p>
            <a:pPr fontAlgn="auto">
              <a:lnSpc>
                <a:spcPct val="150000"/>
              </a:lnSpc>
              <a:spcBef>
                <a:spcPts val="0"/>
              </a:spcBef>
              <a:spcAft>
                <a:spcPts val="1200"/>
              </a:spcAft>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提出问题：</a:t>
            </a:r>
            <a:endPar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fontAlgn="auto">
              <a:lnSpc>
                <a:spcPct val="150000"/>
              </a:lnSpc>
              <a:spcBef>
                <a:spcPts val="0"/>
              </a:spcBef>
              <a:spcAft>
                <a:spcPts val="1200"/>
              </a:spcAft>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）与固定资产有关的造假对会计报表会产生什么样的影响？</a:t>
            </a:r>
            <a:endPar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fontAlgn="auto">
              <a:lnSpc>
                <a:spcPct val="150000"/>
              </a:lnSpc>
              <a:spcBef>
                <a:spcPts val="0"/>
              </a:spcBef>
              <a:spcAft>
                <a:spcPts val="1200"/>
              </a:spcAft>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）在采购与付款循环中对固定资产应如何进行审计？</a:t>
            </a:r>
            <a:endPar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fontAlgn="auto">
              <a:lnSpc>
                <a:spcPct val="150000"/>
              </a:lnSpc>
              <a:spcBef>
                <a:spcPts val="0"/>
              </a:spcBef>
              <a:spcAft>
                <a:spcPts val="1200"/>
              </a:spcAft>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3</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）采购与付款循环的主要业务活动有哪些？</a:t>
            </a:r>
            <a:endPar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fontAlgn="auto">
              <a:lnSpc>
                <a:spcPct val="150000"/>
              </a:lnSpc>
              <a:spcBef>
                <a:spcPts val="0"/>
              </a:spcBef>
              <a:spcAft>
                <a:spcPts val="1200"/>
              </a:spcAft>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4</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）采购与付款循环涉及的主要凭证与记录有哪些？</a:t>
            </a:r>
            <a:endPar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fontAlgn="auto">
              <a:lnSpc>
                <a:spcPct val="150000"/>
              </a:lnSpc>
              <a:spcBef>
                <a:spcPts val="0"/>
              </a:spcBef>
              <a:spcAft>
                <a:spcPts val="1200"/>
              </a:spcAft>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5</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）如何对采购与付款循环的内部控制进行控制测试？</a:t>
            </a:r>
            <a:endPar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fontAlgn="auto">
              <a:lnSpc>
                <a:spcPct val="150000"/>
              </a:lnSpc>
              <a:spcBef>
                <a:spcPts val="0"/>
              </a:spcBef>
              <a:spcAft>
                <a:spcPts val="1200"/>
              </a:spcAft>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6</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）如何对采购与付款循环涉及的应付账款进行审计？</a:t>
            </a:r>
            <a:endPar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fontAlgn="auto">
              <a:lnSpc>
                <a:spcPct val="150000"/>
              </a:lnSpc>
              <a:spcBef>
                <a:spcPts val="0"/>
              </a:spcBef>
              <a:spcAft>
                <a:spcPts val="1200"/>
              </a:spcAft>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带着这些问题，让我们进入本项目的学习领域。</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7" name="矩形 6"/>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Shape 54"/>
          <p:cNvSpPr txBox="1"/>
          <p:nvPr/>
        </p:nvSpPr>
        <p:spPr>
          <a:xfrm>
            <a:off x="790575" y="188595"/>
            <a:ext cx="5520655"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项目七采购与付款循环审计</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a:lnSpc>
                <a:spcPct val="100000"/>
              </a:lnSpc>
            </a:pP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11" name="矩形 10"/>
          <p:cNvSpPr/>
          <p:nvPr/>
        </p:nvSpPr>
        <p:spPr>
          <a:xfrm>
            <a:off x="6383238" y="188595"/>
            <a:ext cx="580685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afterEffect">
                                  <p:stCondLst>
                                    <p:cond delay="0"/>
                                  </p:stCondLst>
                                  <p:childTnLst>
                                    <p:set>
                                      <p:cBhvr>
                                        <p:cTn id="6" dur="1" fill="hold">
                                          <p:stCondLst>
                                            <p:cond delay="0"/>
                                          </p:stCondLst>
                                        </p:cTn>
                                        <p:tgtEl>
                                          <p:spTgt spid="126"/>
                                        </p:tgtEl>
                                        <p:attrNameLst>
                                          <p:attrName>style.visibility</p:attrName>
                                        </p:attrNameLst>
                                      </p:cBhvr>
                                      <p:to>
                                        <p:strVal val="visible"/>
                                      </p:to>
                                    </p:set>
                                    <p:animEffect transition="in" filter="strips(upRight)">
                                      <p:cBhvr>
                                        <p:cTn id="7" dur="500"/>
                                        <p:tgtEl>
                                          <p:spTgt spid="126"/>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p:cTn id="10" dur="500" fill="hold"/>
                                        <p:tgtEl>
                                          <p:spTgt spid="7"/>
                                        </p:tgtEl>
                                        <p:attrNameLst>
                                          <p:attrName>ppt_w</p:attrName>
                                        </p:attrNameLst>
                                      </p:cBhvr>
                                      <p:tavLst>
                                        <p:tav tm="0">
                                          <p:val>
                                            <p:fltVal val="0"/>
                                          </p:val>
                                        </p:tav>
                                        <p:tav tm="100000">
                                          <p:val>
                                            <p:strVal val="#ppt_w"/>
                                          </p:val>
                                        </p:tav>
                                      </p:tavLst>
                                    </p:anim>
                                    <p:anim calcmode="lin" valueType="num">
                                      <p:cBhvr>
                                        <p:cTn id="11" dur="500" fill="hold"/>
                                        <p:tgtEl>
                                          <p:spTgt spid="7"/>
                                        </p:tgtEl>
                                        <p:attrNameLst>
                                          <p:attrName>ppt_h</p:attrName>
                                        </p:attrNameLst>
                                      </p:cBhvr>
                                      <p:tavLst>
                                        <p:tav tm="0">
                                          <p:val>
                                            <p:fltVal val="0"/>
                                          </p:val>
                                        </p:tav>
                                        <p:tav tm="100000">
                                          <p:val>
                                            <p:strVal val="#ppt_h"/>
                                          </p:val>
                                        </p:tav>
                                      </p:tavLst>
                                    </p:anim>
                                    <p:animEffect transition="in" filter="fade">
                                      <p:cBhvr>
                                        <p:cTn id="12" dur="500"/>
                                        <p:tgtEl>
                                          <p:spTgt spid="7"/>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p:bldP spid="7" grpId="0" bldLvl="0" animBg="1"/>
      <p:bldP spid="8" grpId="0" bldLvl="0" animBg="1"/>
      <p:bldP spid="9" grpId="0" bldLvl="0" animBg="1"/>
      <p:bldP spid="10" grpId="0"/>
      <p:bldP spid="11" grpId="0" bldLvl="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3269491"/>
            <a:chOff x="946620" y="1670343"/>
            <a:chExt cx="10153650" cy="3269491"/>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0" name="TextBox 89"/>
            <p:cNvSpPr txBox="1"/>
            <p:nvPr/>
          </p:nvSpPr>
          <p:spPr>
            <a:xfrm>
              <a:off x="1583525" y="2392973"/>
              <a:ext cx="9516745" cy="391069"/>
            </a:xfrm>
            <a:prstGeom prst="rect">
              <a:avLst/>
            </a:prstGeom>
            <a:noFill/>
          </p:spPr>
          <p:txBody>
            <a:bodyPr wrap="square" rtlCol="0">
              <a:spAutoFit/>
            </a:bodyPr>
            <a:lstStyle/>
            <a:p>
              <a:pPr marL="107950" fontAlgn="auto">
                <a:lnSpc>
                  <a:spcPct val="120000"/>
                </a:lnSpc>
              </a:pPr>
              <a:endParaRPr lang="zh-CN" altLang="en-US" dirty="0">
                <a:solidFill>
                  <a:prstClr val="black"/>
                </a:solidFill>
                <a:latin typeface="Agency FB" panose="020B0503020202020204" pitchFamily="34" charset="0"/>
              </a:endParaRPr>
            </a:p>
          </p:txBody>
        </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二、应付账款的实质性测试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69477" y="2623431"/>
              <a:ext cx="9517380" cy="2316403"/>
            </a:xfrm>
            <a:prstGeom prst="rect">
              <a:avLst/>
            </a:prstGeom>
            <a:noFill/>
          </p:spPr>
          <p:txBody>
            <a:bodyPr wrap="square" rtlCol="0">
              <a:spAutoFit/>
            </a:bodyPr>
            <a:lstStyle/>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5.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针对已偿付的应付账款，追查至银行对账单、银行付款单据和其他原始凭证，</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检查其是否在资产负债表日前真实偿付。</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6.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针对异常或大额交易及重大调整事项（如大额的购货折扣或退回，会计处</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理异常的交易，未经授权的交易，或缺乏支持性凭证的交易等），检查相关原始</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凭证和会计记录，以分析交易的真实性、合理性。</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7.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检查带有现金折扣的应付账款是否按发票上记载的全部应付金额入账，在</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实际获得现金折扣时再冲减财务费用。</a:t>
              </a:r>
              <a:endParaRPr lang="zh-CN" altLang="en-US" sz="1400" dirty="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应付账款审计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4277075"/>
            <a:chOff x="946620" y="1670343"/>
            <a:chExt cx="10153650" cy="4277075"/>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0" name="TextBox 89"/>
            <p:cNvSpPr txBox="1"/>
            <p:nvPr/>
          </p:nvSpPr>
          <p:spPr>
            <a:xfrm>
              <a:off x="1583525" y="2392973"/>
              <a:ext cx="9516745" cy="391069"/>
            </a:xfrm>
            <a:prstGeom prst="rect">
              <a:avLst/>
            </a:prstGeom>
            <a:noFill/>
          </p:spPr>
          <p:txBody>
            <a:bodyPr wrap="square" rtlCol="0">
              <a:spAutoFit/>
            </a:bodyPr>
            <a:lstStyle/>
            <a:p>
              <a:pPr marL="107950" fontAlgn="auto">
                <a:lnSpc>
                  <a:spcPct val="120000"/>
                </a:lnSpc>
              </a:pPr>
              <a:endParaRPr lang="zh-CN" altLang="en-US" dirty="0">
                <a:solidFill>
                  <a:prstClr val="black"/>
                </a:solidFill>
                <a:latin typeface="Agency FB" panose="020B0503020202020204" pitchFamily="34" charset="0"/>
              </a:endParaRPr>
            </a:p>
          </p:txBody>
        </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二、应付账款的实质性测试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69477" y="2623431"/>
              <a:ext cx="9517380" cy="3323987"/>
            </a:xfrm>
            <a:prstGeom prst="rect">
              <a:avLst/>
            </a:prstGeom>
            <a:noFill/>
          </p:spPr>
          <p:txBody>
            <a:bodyPr wrap="square" rtlCol="0">
              <a:spAutoFit/>
            </a:bodyPr>
            <a:lstStyle/>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8.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被审计单位与债权人进行债务重组的，检查不同债务重组方式下的会计处</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理是否正确。</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9.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标明应付关联方（包括持 </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5%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以上（含 </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5%</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）表决权股份的股东）的款项，</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执行关联方及其交易审计程序，并注明合并报表时应予抵销的金额。</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10.</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检查应付账款是否已按照企业会计准则的规定在财务报表中做出恰当列报。</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一般来说，“应付账款”项目应根据“应付账款”和“预付账款”科目所属</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明细科目的期末贷方余额的合计数填列。</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如果被审计单位为上市公司，则通常在其财务报表附注中说明有无欠持有 </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5%</a:t>
              </a:r>
              <a:endPar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以上（含 </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5%</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）表决权股份的股东单位账款，说明账龄超过 </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3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年的大额应付账款未</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偿还的原因，并在期后事项中反映资产负债表日后是否偿还。</a:t>
              </a:r>
              <a:endParaRPr lang="zh-CN" altLang="en-US" sz="1400" dirty="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应付账款审计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2623161"/>
            <a:chOff x="946620" y="1670343"/>
            <a:chExt cx="10153650" cy="2623161"/>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0" name="TextBox 89"/>
            <p:cNvSpPr txBox="1"/>
            <p:nvPr/>
          </p:nvSpPr>
          <p:spPr>
            <a:xfrm>
              <a:off x="1583525" y="2392973"/>
              <a:ext cx="9516745" cy="391069"/>
            </a:xfrm>
            <a:prstGeom prst="rect">
              <a:avLst/>
            </a:prstGeom>
            <a:noFill/>
          </p:spPr>
          <p:txBody>
            <a:bodyPr wrap="square" rtlCol="0">
              <a:spAutoFit/>
            </a:bodyPr>
            <a:lstStyle/>
            <a:p>
              <a:pPr marL="107950" fontAlgn="auto">
                <a:lnSpc>
                  <a:spcPct val="120000"/>
                </a:lnSpc>
              </a:pPr>
              <a:endParaRPr lang="zh-CN" altLang="en-US" dirty="0">
                <a:solidFill>
                  <a:prstClr val="black"/>
                </a:solidFill>
                <a:latin typeface="Agency FB" panose="020B0503020202020204" pitchFamily="34" charset="0"/>
              </a:endParaRPr>
            </a:p>
          </p:txBody>
        </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一、固定资产的审计目标</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69477" y="2623431"/>
              <a:ext cx="9517380" cy="1670073"/>
            </a:xfrm>
            <a:prstGeom prst="rect">
              <a:avLst/>
            </a:prstGeom>
            <a:noFill/>
          </p:spPr>
          <p:txBody>
            <a:bodyPr wrap="square" rtlCol="0">
              <a:spAutoFit/>
            </a:bodyPr>
            <a:lstStyle/>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固定资产的审计目标一般包括：确定资产负债表中记录的固定资产是否存在；</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确定所有应记录的固定资产是否均已记录；确定记录的固定资产是否由被审计单</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位拥有或控制；确定固定资产以恰当的金额包括在财务报表中，与之相关的计价</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或分摊已恰当记录；确定固定资产原价、累计折旧和固定资产减值准备是否已按</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照企业会计准则的规定在财务报表中做出恰当列报。</a:t>
              </a:r>
              <a:endParaRPr lang="zh-CN" altLang="en-US" sz="1400" dirty="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4367892"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三</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固定资产及累计折旧审计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03118" y="188640"/>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3307579"/>
            <a:chOff x="946620" y="1670343"/>
            <a:chExt cx="10153650" cy="3307579"/>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0" name="TextBox 89"/>
            <p:cNvSpPr txBox="1"/>
            <p:nvPr/>
          </p:nvSpPr>
          <p:spPr>
            <a:xfrm>
              <a:off x="1583525" y="2392973"/>
              <a:ext cx="9516745" cy="391069"/>
            </a:xfrm>
            <a:prstGeom prst="rect">
              <a:avLst/>
            </a:prstGeom>
            <a:noFill/>
          </p:spPr>
          <p:txBody>
            <a:bodyPr wrap="square" rtlCol="0">
              <a:spAutoFit/>
            </a:bodyPr>
            <a:lstStyle/>
            <a:p>
              <a:pPr marL="107950" fontAlgn="auto">
                <a:lnSpc>
                  <a:spcPct val="120000"/>
                </a:lnSpc>
              </a:pPr>
              <a:endParaRPr lang="zh-CN" altLang="en-US" dirty="0">
                <a:solidFill>
                  <a:prstClr val="black"/>
                </a:solidFill>
                <a:latin typeface="Agency FB" panose="020B0503020202020204" pitchFamily="34" charset="0"/>
              </a:endParaRPr>
            </a:p>
          </p:txBody>
        </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二、固定资产的实质性程序</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69477" y="2623431"/>
              <a:ext cx="9517380" cy="2354491"/>
            </a:xfrm>
            <a:prstGeom prst="rect">
              <a:avLst/>
            </a:prstGeom>
            <a:noFill/>
          </p:spPr>
          <p:txBody>
            <a:bodyPr wrap="square" rtlCol="0">
              <a:spAutoFit/>
            </a:bodyPr>
            <a:lstStyle/>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1.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获取或编制固定资产和累计折旧分类汇总表，检查固定资产的分类是否正</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确并与总账数和明细账合计数核对是否相符，结合累计折旧、减值准备科目与报</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表数核对是否相符。</a:t>
              </a:r>
              <a:endPar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2.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对固定资产实施实质性分析程序，验证其总体合理性。</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）分类计算本期计提折旧额与固定资产原值的比率，并与上期比较。</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）计算固定资产修理及维护费用占固定资产原值的比例，并进行本期各月、</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本期与以前各期的比较。</a:t>
              </a:r>
              <a:endParaRPr lang="zh-CN" altLang="en-US" sz="1400" dirty="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4367892"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三</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固定资产及累计折旧审计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03118" y="188640"/>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4277075"/>
            <a:chOff x="946620" y="1670343"/>
            <a:chExt cx="10153650" cy="4277075"/>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0" name="TextBox 89"/>
            <p:cNvSpPr txBox="1"/>
            <p:nvPr/>
          </p:nvSpPr>
          <p:spPr>
            <a:xfrm>
              <a:off x="1583525" y="2392973"/>
              <a:ext cx="9516745" cy="391069"/>
            </a:xfrm>
            <a:prstGeom prst="rect">
              <a:avLst/>
            </a:prstGeom>
            <a:noFill/>
          </p:spPr>
          <p:txBody>
            <a:bodyPr wrap="square" rtlCol="0">
              <a:spAutoFit/>
            </a:bodyPr>
            <a:lstStyle/>
            <a:p>
              <a:pPr marL="107950" fontAlgn="auto">
                <a:lnSpc>
                  <a:spcPct val="120000"/>
                </a:lnSpc>
              </a:pPr>
              <a:endParaRPr lang="zh-CN" altLang="en-US" dirty="0">
                <a:solidFill>
                  <a:prstClr val="black"/>
                </a:solidFill>
                <a:latin typeface="Agency FB" panose="020B0503020202020204" pitchFamily="34" charset="0"/>
              </a:endParaRPr>
            </a:p>
          </p:txBody>
        </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二、固定资产的实质性程序</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69477" y="2623431"/>
              <a:ext cx="9517380" cy="3323987"/>
            </a:xfrm>
            <a:prstGeom prst="rect">
              <a:avLst/>
            </a:prstGeom>
            <a:noFill/>
          </p:spPr>
          <p:txBody>
            <a:bodyPr wrap="square" rtlCol="0">
              <a:spAutoFit/>
            </a:bodyPr>
            <a:lstStyle/>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3.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实地检查重要固定资产（如为首次接受审计，应适当扩大检查范围），确</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定其是否存在，关注是否存在已报废但仍未核销的固定资产。</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实施实地检查审计程序时，注册会计师可以以固定资产明细分类账为起点，</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进行实地追查，以证明会计记录中所列固定资产确实存在，并了解其目前的使用</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状况；也可以以实地为起点，追查至固定资产明细分类账，以获取实际存在的固</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定资产均已入账的证据。</a:t>
              </a:r>
              <a:endPar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当然，注册会计师实地检查的重点是本期新增加的重要固定资产，有时，观</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察范围也会扩展到以前期间增加的重要固定资产。观察范围的确定需要依据被审</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计单位内部控制的强弱、固定资产的重要性和注册会计师的经验来判断。如为首</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次接受审计，则应适当扩大检查范围。</a:t>
              </a:r>
              <a:endParaRPr lang="zh-CN" altLang="en-US" sz="1400" dirty="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4367892"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三</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固定资产及累计折旧审计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03118" y="188640"/>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3592657"/>
            <a:chOff x="946620" y="1670343"/>
            <a:chExt cx="10153650" cy="3592657"/>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0" name="TextBox 89"/>
            <p:cNvSpPr txBox="1"/>
            <p:nvPr/>
          </p:nvSpPr>
          <p:spPr>
            <a:xfrm>
              <a:off x="1583525" y="2392973"/>
              <a:ext cx="9516745" cy="391069"/>
            </a:xfrm>
            <a:prstGeom prst="rect">
              <a:avLst/>
            </a:prstGeom>
            <a:noFill/>
          </p:spPr>
          <p:txBody>
            <a:bodyPr wrap="square" rtlCol="0">
              <a:spAutoFit/>
            </a:bodyPr>
            <a:lstStyle/>
            <a:p>
              <a:pPr marL="107950" fontAlgn="auto">
                <a:lnSpc>
                  <a:spcPct val="120000"/>
                </a:lnSpc>
              </a:pPr>
              <a:endParaRPr lang="zh-CN" altLang="en-US" dirty="0">
                <a:solidFill>
                  <a:prstClr val="black"/>
                </a:solidFill>
                <a:latin typeface="Agency FB" panose="020B0503020202020204" pitchFamily="34" charset="0"/>
              </a:endParaRPr>
            </a:p>
          </p:txBody>
        </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二、固定资产的实质性程序</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69477" y="2623431"/>
              <a:ext cx="9517380" cy="2639569"/>
            </a:xfrm>
            <a:prstGeom prst="rect">
              <a:avLst/>
            </a:prstGeom>
            <a:noFill/>
          </p:spPr>
          <p:txBody>
            <a:bodyPr wrap="square" rtlCol="0">
              <a:spAutoFit/>
            </a:bodyPr>
            <a:lstStyle/>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4.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检查固定资产的所有权或控制权。</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对各类固定资产，注册会计师应获取、收集不同的证据以确定其是否确归被</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审计单位所有：对外购的机器设备等固定资产，通常经审核采购发票、采购合同</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等予以确定；对于房地产类固定资产，尚需查阅有关的合同、产权证明、财产税单、</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抵押借款的还款凭据、保险单等书面文件；对融资租入的固定资产，应验证有关</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融资租赁合同，证实其并非经营租赁；对汽车等运输设备，应验证有关运营证件等；</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对受留置权限制的固定资产，通常还应审核被审计单位的有关负债项目等予以证</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实（表 </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7-13</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400" dirty="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4367892"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三</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固定资产及累计折旧审计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03118" y="188640"/>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4600240"/>
            <a:chOff x="946620" y="1670343"/>
            <a:chExt cx="10153650" cy="4600240"/>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0" name="TextBox 89"/>
            <p:cNvSpPr txBox="1"/>
            <p:nvPr/>
          </p:nvSpPr>
          <p:spPr>
            <a:xfrm>
              <a:off x="1583525" y="2392973"/>
              <a:ext cx="9516745" cy="391069"/>
            </a:xfrm>
            <a:prstGeom prst="rect">
              <a:avLst/>
            </a:prstGeom>
            <a:noFill/>
          </p:spPr>
          <p:txBody>
            <a:bodyPr wrap="square" rtlCol="0">
              <a:spAutoFit/>
            </a:bodyPr>
            <a:lstStyle/>
            <a:p>
              <a:pPr marL="107950" fontAlgn="auto">
                <a:lnSpc>
                  <a:spcPct val="120000"/>
                </a:lnSpc>
              </a:pPr>
              <a:endParaRPr lang="zh-CN" altLang="en-US" dirty="0">
                <a:solidFill>
                  <a:prstClr val="black"/>
                </a:solidFill>
                <a:latin typeface="Agency FB" panose="020B0503020202020204" pitchFamily="34" charset="0"/>
              </a:endParaRPr>
            </a:p>
          </p:txBody>
        </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二、固定资产的实质性程序</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69477" y="2623431"/>
              <a:ext cx="9517380" cy="3647152"/>
            </a:xfrm>
            <a:prstGeom prst="rect">
              <a:avLst/>
            </a:prstGeom>
            <a:noFill/>
          </p:spPr>
          <p:txBody>
            <a:bodyPr wrap="square" rtlCol="0">
              <a:spAutoFit/>
            </a:bodyPr>
            <a:lstStyle/>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5.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检查本期固定资产的增加。</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被审计单位如果不正确核算固定资产的增加，将对资产负债表和利润表产生</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长期的影响。因此，审计固定资产的增加，是固定资产实质性程序中的重要内容</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（表 </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7-14</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固定资产的增加有多种途径，审计中应注意以下几方面。</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）询问管理层当年固定资产的增加情况，并与获取或编制的固定资产明细</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表进行核对。</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）检查本年度增加固定资产的计价是否正确，手续是否齐备，会计处理是</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否正确</a:t>
              </a:r>
              <a:endPar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）检查固定资产是否存在弃置费用，如果存在弃置费用，检查弃置费用的</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估计方法和弃置费用现值的计算是否合理，会计处理是否正确。</a:t>
              </a:r>
              <a:endParaRPr lang="zh-CN" altLang="en-US" sz="1400" dirty="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4367892"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三</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固定资产及累计折旧审计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03118" y="188640"/>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3592657"/>
            <a:chOff x="946620" y="1670343"/>
            <a:chExt cx="10153650" cy="3592657"/>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0" name="TextBox 89"/>
            <p:cNvSpPr txBox="1"/>
            <p:nvPr/>
          </p:nvSpPr>
          <p:spPr>
            <a:xfrm>
              <a:off x="1583525" y="2392973"/>
              <a:ext cx="9516745" cy="391069"/>
            </a:xfrm>
            <a:prstGeom prst="rect">
              <a:avLst/>
            </a:prstGeom>
            <a:noFill/>
          </p:spPr>
          <p:txBody>
            <a:bodyPr wrap="square" rtlCol="0">
              <a:spAutoFit/>
            </a:bodyPr>
            <a:lstStyle/>
            <a:p>
              <a:pPr marL="107950" fontAlgn="auto">
                <a:lnSpc>
                  <a:spcPct val="120000"/>
                </a:lnSpc>
              </a:pPr>
              <a:endParaRPr lang="zh-CN" altLang="en-US" dirty="0">
                <a:solidFill>
                  <a:prstClr val="black"/>
                </a:solidFill>
                <a:latin typeface="Agency FB" panose="020B0503020202020204" pitchFamily="34" charset="0"/>
              </a:endParaRPr>
            </a:p>
          </p:txBody>
        </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二、固定资产的实质性程序</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69477" y="2623431"/>
              <a:ext cx="9517380" cy="2639569"/>
            </a:xfrm>
            <a:prstGeom prst="rect">
              <a:avLst/>
            </a:prstGeom>
            <a:noFill/>
          </p:spPr>
          <p:txBody>
            <a:bodyPr wrap="square" rtlCol="0">
              <a:spAutoFit/>
            </a:bodyPr>
            <a:lstStyle/>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6.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检查本期固定资产的减少。</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固定资产的减少主要包括出售、向其他单位投资转出、向债权人抵债转出、</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报废、毁损、盘亏等。有的被审计单位在全面清查固定资产时，经常出现固定资</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产账存实无的情况，这可能是由于固定资产管理或使用部门不了解报废固定资产</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与会计核算两者间的关系，擅自报废固定资产而未及时通知财务部门做相应的会</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计核算所致，这样势必造成财务报表反映失真。</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审计固定资产减少的主要目的在于查明业已减少的固定资产是否已做适当的</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会计处理</a:t>
              </a:r>
              <a:endParaRPr lang="zh-CN" altLang="en-US" sz="1400" dirty="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4367892"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三</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固定资产及累计折旧审计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03118" y="188640"/>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3630744"/>
            <a:chOff x="946620" y="1670343"/>
            <a:chExt cx="10153650" cy="3630744"/>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0" name="TextBox 89"/>
            <p:cNvSpPr txBox="1"/>
            <p:nvPr/>
          </p:nvSpPr>
          <p:spPr>
            <a:xfrm>
              <a:off x="1583525" y="2392973"/>
              <a:ext cx="9516745" cy="391069"/>
            </a:xfrm>
            <a:prstGeom prst="rect">
              <a:avLst/>
            </a:prstGeom>
            <a:noFill/>
          </p:spPr>
          <p:txBody>
            <a:bodyPr wrap="square" rtlCol="0">
              <a:spAutoFit/>
            </a:bodyPr>
            <a:lstStyle/>
            <a:p>
              <a:pPr marL="107950" fontAlgn="auto">
                <a:lnSpc>
                  <a:spcPct val="120000"/>
                </a:lnSpc>
              </a:pPr>
              <a:endParaRPr lang="zh-CN" altLang="en-US" dirty="0">
                <a:solidFill>
                  <a:prstClr val="black"/>
                </a:solidFill>
                <a:latin typeface="Agency FB" panose="020B0503020202020204" pitchFamily="34" charset="0"/>
              </a:endParaRPr>
            </a:p>
          </p:txBody>
        </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二、固定资产的实质性程序</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69477" y="2623431"/>
              <a:ext cx="9517380" cy="2677656"/>
            </a:xfrm>
            <a:prstGeom prst="rect">
              <a:avLst/>
            </a:prstGeom>
            <a:noFill/>
          </p:spPr>
          <p:txBody>
            <a:bodyPr wrap="square" rtlCol="0">
              <a:spAutoFit/>
            </a:bodyPr>
            <a:lstStyle/>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7.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检查固定资产的后续支出，确定固定资产有关的后续支出是否满足资产确</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认条件；如不满足，该支出是否在该后续支出发生时计入当期损益。</a:t>
              </a:r>
              <a:endPar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8.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检查固定资产的租赁。</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企业在生产经营过程中，有时可能将闲置的固定资产对外出租；有时由于生</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产经营的需要，又需租入固定资产。租赁一般分为经营租赁和融资租赁两种。</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企业对以经营性租赁方式租入的固定资产，不在“固定资产”账户内核算，</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只是另设备查账簿进行登记。而出租固定资产的企业，仍继续计提折旧，同时取</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得租金收入。</a:t>
              </a:r>
              <a:endParaRPr lang="zh-CN" altLang="en-US" sz="1400" dirty="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4367892"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三</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固定资产及累计折旧审计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03118" y="188640"/>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5534216"/>
            <a:chOff x="946620" y="1670343"/>
            <a:chExt cx="10153650" cy="5534216"/>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0" name="TextBox 89"/>
            <p:cNvSpPr txBox="1"/>
            <p:nvPr/>
          </p:nvSpPr>
          <p:spPr>
            <a:xfrm>
              <a:off x="1583525" y="2392973"/>
              <a:ext cx="9516745" cy="391069"/>
            </a:xfrm>
            <a:prstGeom prst="rect">
              <a:avLst/>
            </a:prstGeom>
            <a:noFill/>
          </p:spPr>
          <p:txBody>
            <a:bodyPr wrap="square" rtlCol="0">
              <a:spAutoFit/>
            </a:bodyPr>
            <a:lstStyle/>
            <a:p>
              <a:pPr marL="107950" fontAlgn="auto">
                <a:lnSpc>
                  <a:spcPct val="120000"/>
                </a:lnSpc>
              </a:pPr>
              <a:endParaRPr lang="zh-CN" altLang="en-US" dirty="0">
                <a:solidFill>
                  <a:prstClr val="black"/>
                </a:solidFill>
                <a:latin typeface="Agency FB" panose="020B0503020202020204" pitchFamily="34" charset="0"/>
              </a:endParaRPr>
            </a:p>
          </p:txBody>
        </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二、固定资产的实质性程序</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69477" y="2302833"/>
              <a:ext cx="9517380" cy="4901726"/>
            </a:xfrm>
            <a:prstGeom prst="rect">
              <a:avLst/>
            </a:prstGeom>
            <a:noFill/>
          </p:spPr>
          <p:txBody>
            <a:bodyPr wrap="square" rtlCol="0">
              <a:spAutoFit/>
            </a:bodyPr>
            <a:lstStyle/>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9.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获取暂时闲置固定资产的相关证明文件，并观察其实际状况，检查是否已</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按规定计提折旧，相关的会计处理是否正确。</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10.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获取已提足折旧仍继续使用固定资产的相关证明文件，并做相应记录。</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11.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获取持有待售固定资产的相关证明文件，并做相应记录。检查对其预计净</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残值调整是否正确、会计处理是否正确。</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12.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检查固定资产保险情况，复核保险范围是否足够。</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13.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检查有无与关联方的固定资产购售活动，是否经适当授权，交易价格是否</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公允。对于合并范围内的购售活动，记录应予合并抵销的金额。</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14.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对应计入固定资产的借款费用，应根据企业会计准则的规定，结合长短期</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借款、应付债券或长期应付款的审计，检查借款费用（借款利息、折溢价摊销、</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汇兑差额、辅助费用）资本化的计算方法和资本化金额，以及会计处理是否正确。</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15.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检查购置固定资产时是否存在与资本性支出有关的财务承诺。</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16.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检查固定资产的抵押、担保情况。</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结合对银行借款等的检查，了解固定资产是否存在重大的抵押、担保情况。</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如存在，应取证并做相应的记录，同时提请被审计单位做恰当披露。</a:t>
              </a:r>
              <a:endParaRPr lang="zh-CN" altLang="en-US" sz="1400" dirty="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4367892"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三</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固定资产及累计折旧审计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03118" y="188640"/>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791829" y="1323784"/>
            <a:ext cx="10153650" cy="3867150"/>
            <a:chOff x="946620" y="1670343"/>
            <a:chExt cx="10153650" cy="3867150"/>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a:t>
              </a:r>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、采购与付款循环涉及的主要业务活动</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2584450"/>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采购与付款业务循环是外部商品和劳务的购置及付款过程。审计人员通过了解该业务循环性质，分析审计风险；通过对内部控制的了解、测试，评价控制风险；拟订审计方案，进行相关的实质性程序。</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根据财务报表项目与业务循环的相关程度，采购与付款循环涉及的财务报表项目主要包括：资产负债表项目有预付账款、固定资产、在建工程、工程物资、固定资产清理、无形资产、开发支出、长期待摊费用、应付票据和长期应付款等；利润表项目主要是管理费用。</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4923406"/>
            <a:chOff x="946620" y="1670343"/>
            <a:chExt cx="10153650" cy="4923406"/>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0" name="TextBox 89"/>
            <p:cNvSpPr txBox="1"/>
            <p:nvPr/>
          </p:nvSpPr>
          <p:spPr>
            <a:xfrm>
              <a:off x="1583525" y="2392973"/>
              <a:ext cx="9516745" cy="391069"/>
            </a:xfrm>
            <a:prstGeom prst="rect">
              <a:avLst/>
            </a:prstGeom>
            <a:noFill/>
          </p:spPr>
          <p:txBody>
            <a:bodyPr wrap="square" rtlCol="0">
              <a:spAutoFit/>
            </a:bodyPr>
            <a:lstStyle/>
            <a:p>
              <a:pPr marL="107950" fontAlgn="auto">
                <a:lnSpc>
                  <a:spcPct val="120000"/>
                </a:lnSpc>
              </a:pPr>
              <a:endParaRPr lang="zh-CN" altLang="en-US" dirty="0">
                <a:solidFill>
                  <a:prstClr val="black"/>
                </a:solidFill>
                <a:latin typeface="Agency FB" panose="020B0503020202020204" pitchFamily="34" charset="0"/>
              </a:endParaRPr>
            </a:p>
          </p:txBody>
        </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二、固定资产的实质性程序</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69477" y="2623431"/>
              <a:ext cx="9517380" cy="3970318"/>
            </a:xfrm>
            <a:prstGeom prst="rect">
              <a:avLst/>
            </a:prstGeom>
            <a:noFill/>
          </p:spPr>
          <p:txBody>
            <a:bodyPr wrap="square" rtlCol="0">
              <a:spAutoFit/>
            </a:bodyPr>
            <a:lstStyle/>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17.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检查累计折旧。</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）获取或编制累计折旧分类汇总表，复核加计是否正确，并与总账数和明</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细账合计数核对。</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）检查被审计单位制定的折旧政策和方法是否符合相关会计准则的规定，</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确定其所采用的折旧方法能否在固定资产预计使用寿命期内合理分摊其成本，前</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后期是否一致，预计使用寿命和预计净残值是否合理。</a:t>
              </a:r>
              <a:endPar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）复核本期折旧费用的计提和分配。</a:t>
              </a:r>
              <a:endPar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4</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）将“累计折旧”账户贷方的本期计提折旧额与相应的成本费用中的折旧</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费用明细账户的借方相比较，检查本期所计提折旧金额是否已全部摊入本期产品</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成本或费用。若存在差异，应追查原因，并考虑是否应建议做适当调整。</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5</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）检查累计折旧的减少是否合理、会计处理是否正确。</a:t>
              </a:r>
              <a:endPar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6</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）检查累计折旧的减少是否合理、会计处理是否正确。</a:t>
              </a:r>
              <a:endParaRPr lang="zh-CN" altLang="en-US" sz="1400" dirty="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4367892"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三</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固定资产及累计折旧审计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03118" y="188640"/>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2659968"/>
            <a:chOff x="946620" y="1670343"/>
            <a:chExt cx="10153650" cy="2659968"/>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0" name="TextBox 89"/>
            <p:cNvSpPr txBox="1"/>
            <p:nvPr/>
          </p:nvSpPr>
          <p:spPr>
            <a:xfrm>
              <a:off x="1583525" y="2392973"/>
              <a:ext cx="9516745" cy="391069"/>
            </a:xfrm>
            <a:prstGeom prst="rect">
              <a:avLst/>
            </a:prstGeom>
            <a:noFill/>
          </p:spPr>
          <p:txBody>
            <a:bodyPr wrap="square" rtlCol="0">
              <a:spAutoFit/>
            </a:bodyPr>
            <a:lstStyle/>
            <a:p>
              <a:pPr marL="107950" fontAlgn="auto">
                <a:lnSpc>
                  <a:spcPct val="120000"/>
                </a:lnSpc>
              </a:pPr>
              <a:endParaRPr lang="zh-CN" altLang="en-US" dirty="0">
                <a:solidFill>
                  <a:prstClr val="black"/>
                </a:solidFill>
                <a:latin typeface="Agency FB" panose="020B0503020202020204" pitchFamily="34" charset="0"/>
              </a:endParaRPr>
            </a:p>
          </p:txBody>
        </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二、固定资产的实质性程序</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69477" y="2623431"/>
              <a:ext cx="9517380" cy="1706880"/>
            </a:xfrm>
            <a:prstGeom prst="rect">
              <a:avLst/>
            </a:prstGeom>
            <a:noFill/>
          </p:spPr>
          <p:txBody>
            <a:bodyPr wrap="square" rtlCol="0">
              <a:spAutoFit/>
            </a:bodyPr>
            <a:lstStyle/>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18.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检查固定资产的减值准备。</a:t>
              </a:r>
              <a:endPar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根据</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企业会计准则第 </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8 </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号</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资产减值</a:t>
              </a: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的规定，企业应当在资产负债表日判断固定资产是否存在可能发生减值的迹象。如果固定资产存在减值迹象，导致其可收回金额低于账面价值的，应当将固定资产的账面金额减记至可收回金额，将减记的金额确认为固定资产减值损失，计入当期损益，同时计提相应的固定资产减值准备。</a:t>
              </a:r>
              <a:endPar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pPr>
              <a:r>
                <a:rPr lang="en-US" altLang="zh-CN"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19.</a:t>
              </a:r>
              <a:r>
                <a:rPr lang="zh-CN" altLang="en-US" sz="1400" dirty="0" smtClean="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检查固定资产是否已按照企业会计准则的规定在财务报表中做出恰当列报。</a:t>
              </a:r>
              <a:endParaRPr lang="zh-CN" altLang="en-US" sz="1400" dirty="0">
                <a:solidFill>
                  <a:schemeClr val="accent6">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4367892"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三</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固定资产及累计折旧审计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03118" y="188640"/>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 descr="C:\Users\Administrator\Desktop\QQ截图20160516104337.png"/>
          <p:cNvPicPr>
            <a:picLocks noChangeAspect="1" noChangeArrowheads="1"/>
          </p:cNvPicPr>
          <p:nvPr/>
        </p:nvPicPr>
        <p:blipFill>
          <a:blip r:embed="rId1" cstate="print"/>
          <a:srcRect/>
          <a:stretch>
            <a:fillRect/>
          </a:stretch>
        </p:blipFill>
        <p:spPr bwMode="auto">
          <a:xfrm>
            <a:off x="-1" y="0"/>
            <a:ext cx="12190413"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Administrator\Desktop\QQ截图20160516104337.png"/>
          <p:cNvPicPr>
            <a:picLocks noChangeAspect="1" noChangeArrowheads="1"/>
          </p:cNvPicPr>
          <p:nvPr/>
        </p:nvPicPr>
        <p:blipFill>
          <a:blip r:embed="rId2" cstate="print">
            <a:extLst>
              <a:ext uri="{BEBA8EAE-BF5A-486C-A8C5-ECC9F3942E4B}">
                <a14:imgProps xmlns:a14="http://schemas.microsoft.com/office/drawing/2010/main">
                  <a14:imgLayer r:embed="rId3">
                    <a14:imgEffect>
                      <a14:colorTemperature colorTemp="11200"/>
                    </a14:imgEffect>
                  </a14:imgLayer>
                </a14:imgProps>
              </a:ext>
            </a:extLst>
          </a:blip>
          <a:srcRect/>
          <a:stretch>
            <a:fillRect/>
          </a:stretch>
        </p:blipFill>
        <p:spPr bwMode="auto">
          <a:xfrm>
            <a:off x="-1" y="-27383"/>
            <a:ext cx="12190413" cy="6885383"/>
          </a:xfrm>
          <a:prstGeom prst="rect">
            <a:avLst/>
          </a:prstGeom>
          <a:noFill/>
          <a:extLst>
            <a:ext uri="{909E8E84-426E-40DD-AFC4-6F175D3DCCD1}">
              <a14:hiddenFill xmlns:a14="http://schemas.microsoft.com/office/drawing/2010/main">
                <a:solidFill>
                  <a:srgbClr val="FFFFFF"/>
                </a:solidFill>
              </a14:hiddenFill>
            </a:ext>
          </a:extLst>
        </p:spPr>
      </p:pic>
      <p:sp>
        <p:nvSpPr>
          <p:cNvPr id="11" name="圆角矩形 10"/>
          <p:cNvSpPr/>
          <p:nvPr/>
        </p:nvSpPr>
        <p:spPr>
          <a:xfrm>
            <a:off x="7297896" y="1117331"/>
            <a:ext cx="1092053" cy="849374"/>
          </a:xfrm>
          <a:prstGeom prst="roundRect">
            <a:avLst/>
          </a:prstGeom>
          <a:blipFill>
            <a:blip r:embed="rId4"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7297896" y="2066394"/>
            <a:ext cx="1092053" cy="849374"/>
          </a:xfrm>
          <a:prstGeom prst="roundRect">
            <a:avLst/>
          </a:prstGeom>
          <a:blipFill>
            <a:blip r:embed="rId5"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8604258" y="1117331"/>
            <a:ext cx="1092053" cy="849374"/>
          </a:xfrm>
          <a:prstGeom prst="roundRect">
            <a:avLst/>
          </a:prstGeom>
          <a:blipFill>
            <a:blip r:embed="rId6"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9914719" y="3037789"/>
            <a:ext cx="1177616" cy="849374"/>
          </a:xfrm>
          <a:prstGeom prst="roundRect">
            <a:avLst/>
          </a:prstGeom>
          <a:blipFill>
            <a:blip r:embed="rId7"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33"/>
          <p:cNvSpPr txBox="1"/>
          <p:nvPr/>
        </p:nvSpPr>
        <p:spPr>
          <a:xfrm>
            <a:off x="7304405" y="4456430"/>
            <a:ext cx="2472055" cy="368300"/>
          </a:xfrm>
          <a:prstGeom prst="rect">
            <a:avLst/>
          </a:prstGeom>
          <a:noFill/>
        </p:spPr>
        <p:txBody>
          <a:bodyPr wrap="square" rtlCol="0" anchor="ctr" anchorCtr="0">
            <a:spAutoFit/>
          </a:bodyPr>
          <a:lstStyle/>
          <a:p>
            <a:pPr algn="dist"/>
            <a:r>
              <a:rPr lang="zh-CN" altLang="zh-CN" dirty="0">
                <a:solidFill>
                  <a:srgbClr val="F79646"/>
                </a:solidFill>
                <a:latin typeface="微软雅黑" panose="020B0503020204020204" pitchFamily="34" charset="-122"/>
                <a:ea typeface="微软雅黑" panose="020B0503020204020204" pitchFamily="34" charset="-122"/>
              </a:rPr>
              <a:t>北京出版社</a:t>
            </a:r>
            <a:endParaRPr lang="zh-CN" altLang="zh-CN" dirty="0">
              <a:solidFill>
                <a:srgbClr val="F79646"/>
              </a:solidFill>
              <a:latin typeface="微软雅黑" panose="020B0503020204020204" pitchFamily="34" charset="-122"/>
              <a:ea typeface="微软雅黑" panose="020B0503020204020204" pitchFamily="34" charset="-122"/>
            </a:endParaRPr>
          </a:p>
        </p:txBody>
      </p:sp>
      <p:sp>
        <p:nvSpPr>
          <p:cNvPr id="24" name="TextBox 29"/>
          <p:cNvSpPr txBox="1"/>
          <p:nvPr/>
        </p:nvSpPr>
        <p:spPr>
          <a:xfrm>
            <a:off x="1432673" y="2232999"/>
            <a:ext cx="4339651" cy="923330"/>
          </a:xfrm>
          <a:prstGeom prst="rect">
            <a:avLst/>
          </a:prstGeom>
          <a:noFill/>
        </p:spPr>
        <p:txBody>
          <a:bodyPr wrap="none" rtlCol="0">
            <a:spAutoFit/>
          </a:bodyPr>
          <a:lstStyle/>
          <a:p>
            <a:pPr algn="ctr"/>
            <a:r>
              <a:rPr lang="zh-CN" altLang="en-US" sz="5400" b="1" smtClean="0">
                <a:solidFill>
                  <a:srgbClr val="F79646"/>
                </a:solidFill>
                <a:latin typeface="AvantGarde Md BT" pitchFamily="34" charset="0"/>
                <a:ea typeface="微软雅黑" panose="020B0503020204020204" pitchFamily="34" charset="-122"/>
              </a:rPr>
              <a:t>谢谢您的聆听</a:t>
            </a:r>
            <a:endParaRPr lang="en-US" altLang="zh-CN" sz="5400" b="1" dirty="0">
              <a:solidFill>
                <a:srgbClr val="F79646"/>
              </a:solidFill>
              <a:latin typeface="AvantGarde Md BT" pitchFamily="34" charset="0"/>
              <a:ea typeface="微软雅黑" panose="020B0503020204020204" pitchFamily="34" charset="-122"/>
            </a:endParaRPr>
          </a:p>
        </p:txBody>
      </p:sp>
      <p:grpSp>
        <p:nvGrpSpPr>
          <p:cNvPr id="26" name="组合 25"/>
          <p:cNvGrpSpPr/>
          <p:nvPr/>
        </p:nvGrpSpPr>
        <p:grpSpPr>
          <a:xfrm>
            <a:off x="2337601" y="4221088"/>
            <a:ext cx="2749493" cy="412425"/>
            <a:chOff x="5423085" y="5733256"/>
            <a:chExt cx="2749493" cy="412425"/>
          </a:xfrm>
        </p:grpSpPr>
        <p:sp>
          <p:nvSpPr>
            <p:cNvPr id="27" name="Rounded Rectangle 28"/>
            <p:cNvSpPr/>
            <p:nvPr/>
          </p:nvSpPr>
          <p:spPr>
            <a:xfrm>
              <a:off x="5423085" y="5733256"/>
              <a:ext cx="2749493"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Rounded Rectangle 29"/>
            <p:cNvSpPr/>
            <p:nvPr/>
          </p:nvSpPr>
          <p:spPr>
            <a:xfrm>
              <a:off x="5423085" y="5733257"/>
              <a:ext cx="1104169" cy="412424"/>
            </a:xfrm>
            <a:prstGeom prst="roundRect">
              <a:avLst/>
            </a:prstGeom>
            <a:gradFill flip="none" rotWithShape="1">
              <a:gsLst>
                <a:gs pos="0">
                  <a:srgbClr val="F79646"/>
                </a:gs>
                <a:gs pos="100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bg1"/>
                </a:solidFill>
                <a:latin typeface="微软雅黑" panose="020B0503020204020204" pitchFamily="34" charset="-122"/>
                <a:ea typeface="微软雅黑" panose="020B0503020204020204" pitchFamily="34" charset="-122"/>
              </a:endParaRPr>
            </a:p>
          </p:txBody>
        </p:sp>
      </p:grpSp>
      <p:sp>
        <p:nvSpPr>
          <p:cNvPr id="29" name="TextBox 59"/>
          <p:cNvSpPr>
            <a:spLocks noChangeArrowheads="1"/>
          </p:cNvSpPr>
          <p:nvPr/>
        </p:nvSpPr>
        <p:spPr bwMode="auto">
          <a:xfrm flipH="1">
            <a:off x="2422798" y="4242634"/>
            <a:ext cx="10081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主　编</a:t>
            </a:r>
            <a:endParaRPr lang="zh-CN" altLang="en-US"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0" name="TextBox 59"/>
          <p:cNvSpPr>
            <a:spLocks noChangeArrowheads="1"/>
          </p:cNvSpPr>
          <p:nvPr/>
        </p:nvSpPr>
        <p:spPr bwMode="auto">
          <a:xfrm flipH="1">
            <a:off x="3222754" y="4242678"/>
            <a:ext cx="21042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dirty="0" smtClean="0">
                <a:solidFill>
                  <a:srgbClr val="F79646"/>
                </a:solidFill>
                <a:latin typeface="微软雅黑" panose="020B0503020204020204" pitchFamily="34" charset="-122"/>
                <a:ea typeface="微软雅黑" panose="020B0503020204020204" pitchFamily="34" charset="-122"/>
                <a:sym typeface="方正兰亭黑_GBK" panose="02000000000000000000" pitchFamily="2" charset="-122"/>
              </a:rPr>
              <a:t>陈继林、张晓丽</a:t>
            </a:r>
            <a:endParaRPr lang="zh-CN" altLang="en-US" dirty="0">
              <a:solidFill>
                <a:srgbClr val="F79646"/>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grpSp>
        <p:nvGrpSpPr>
          <p:cNvPr id="31" name="组合 30"/>
          <p:cNvGrpSpPr/>
          <p:nvPr/>
        </p:nvGrpSpPr>
        <p:grpSpPr>
          <a:xfrm>
            <a:off x="7304166" y="1130019"/>
            <a:ext cx="3786329" cy="2779361"/>
            <a:chOff x="7304166" y="1130019"/>
            <a:chExt cx="3786329" cy="2779361"/>
          </a:xfrm>
          <a:scene3d>
            <a:camera prst="orthographicFront">
              <a:rot lat="0" lon="0" rev="0"/>
            </a:camera>
            <a:lightRig rig="contrasting" dir="t">
              <a:rot lat="0" lon="0" rev="1500000"/>
            </a:lightRig>
          </a:scene3d>
        </p:grpSpPr>
        <p:sp>
          <p:nvSpPr>
            <p:cNvPr id="32" name="矩形: 圆角 1"/>
            <p:cNvSpPr/>
            <p:nvPr/>
          </p:nvSpPr>
          <p:spPr>
            <a:xfrm>
              <a:off x="9912879" y="1130019"/>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圆角 42"/>
            <p:cNvSpPr/>
            <p:nvPr/>
          </p:nvSpPr>
          <p:spPr>
            <a:xfrm>
              <a:off x="7304166" y="3060006"/>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圆角 43"/>
            <p:cNvSpPr/>
            <p:nvPr/>
          </p:nvSpPr>
          <p:spPr>
            <a:xfrm>
              <a:off x="8598838" y="2101417"/>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rot="8861354">
              <a:off x="9507499" y="1944170"/>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rot="8861354">
              <a:off x="8205540" y="2894548"/>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8607157" y="2059042"/>
            <a:ext cx="2528609" cy="2765285"/>
            <a:chOff x="8568212" y="2059042"/>
            <a:chExt cx="2528609" cy="2765285"/>
          </a:xfrm>
          <a:scene3d>
            <a:camera prst="orthographicFront">
              <a:rot lat="0" lon="0" rev="0"/>
            </a:camera>
            <a:lightRig rig="contrasting" dir="t">
              <a:rot lat="0" lon="0" rev="1500000"/>
            </a:lightRig>
          </a:scene3d>
        </p:grpSpPr>
        <p:sp>
          <p:nvSpPr>
            <p:cNvPr id="38" name="矩形: 圆角 45"/>
            <p:cNvSpPr/>
            <p:nvPr/>
          </p:nvSpPr>
          <p:spPr>
            <a:xfrm>
              <a:off x="9917952" y="2059042"/>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圆角 46"/>
            <p:cNvSpPr/>
            <p:nvPr/>
          </p:nvSpPr>
          <p:spPr>
            <a:xfrm>
              <a:off x="9919205" y="3974953"/>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圆角 47"/>
            <p:cNvSpPr/>
            <p:nvPr/>
          </p:nvSpPr>
          <p:spPr>
            <a:xfrm>
              <a:off x="8568212" y="3027865"/>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rot="8861354">
              <a:off x="9544258" y="290284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rot="1991447">
              <a:off x="9508727" y="384988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矩形 42"/>
          <p:cNvSpPr/>
          <p:nvPr/>
        </p:nvSpPr>
        <p:spPr>
          <a:xfrm>
            <a:off x="0" y="-27383"/>
            <a:ext cx="262558" cy="6885383"/>
          </a:xfrm>
          <a:prstGeom prst="rect">
            <a:avLst/>
          </a:prstGeom>
          <a:gradFill flip="none" rotWithShape="1">
            <a:gsLst>
              <a:gs pos="0">
                <a:srgbClr val="F79646"/>
              </a:gs>
              <a:gs pos="100000">
                <a:srgbClr val="F7964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197665" y="-27383"/>
            <a:ext cx="262558" cy="6885383"/>
          </a:xfrm>
          <a:prstGeom prst="rect">
            <a:avLst/>
          </a:prstGeom>
          <a:solidFill>
            <a:srgbClr val="F9AB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339839" y="-27384"/>
            <a:ext cx="262558" cy="6885383"/>
          </a:xfrm>
          <a:prstGeom prst="rect">
            <a:avLst/>
          </a:prstGeom>
          <a:solidFill>
            <a:srgbClr val="FBC4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6" name="直接连接符 45"/>
          <p:cNvCxnSpPr/>
          <p:nvPr/>
        </p:nvCxnSpPr>
        <p:spPr>
          <a:xfrm flipV="1">
            <a:off x="758222" y="3223137"/>
            <a:ext cx="5686173" cy="61847"/>
          </a:xfrm>
          <a:prstGeom prst="line">
            <a:avLst/>
          </a:prstGeom>
          <a:ln w="57150">
            <a:solidFill>
              <a:srgbClr val="F79646"/>
            </a:solidFill>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6815286" y="620688"/>
            <a:ext cx="5040560" cy="4968552"/>
          </a:xfrm>
          <a:prstGeom prst="rect">
            <a:avLst/>
          </a:prstGeom>
          <a:noFill/>
          <a:ln>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p:nvCxnSpPr>
        <p:spPr>
          <a:xfrm flipH="1">
            <a:off x="6815286" y="620688"/>
            <a:ext cx="72008" cy="0"/>
          </a:xfrm>
          <a:prstGeom prst="line">
            <a:avLst/>
          </a:prstGeom>
          <a:ln w="38100">
            <a:solidFill>
              <a:srgbClr val="F79646"/>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par>
                                <p:cTn id="30" presetID="53" presetClass="entr" presetSubtype="16" fill="hold" nodeType="withEffect">
                                  <p:stCondLst>
                                    <p:cond delay="5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1000" fill="hold"/>
                                        <p:tgtEl>
                                          <p:spTgt spid="17"/>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7" presetClass="path" presetSubtype="0" accel="50000" decel="50000" fill="hold" nodeType="afterEffect">
                                  <p:stCondLst>
                                    <p:cond delay="0"/>
                                  </p:stCondLst>
                                  <p:childTnLst>
                                    <p:animMotion origin="layout" path="M 1.70465E-6 2.22222E-6 L 0.41164 2.22222E-6 L 0.41164 0.72453 L 1.70465E-6 0.72453 L 1.70465E-6 2.22222E-6 Z " pathEditMode="relative" rAng="0" ptsTypes="AAAAA">
                                      <p:cBhvr>
                                        <p:cTn id="43" dur="2000" fill="hold"/>
                                        <p:tgtEl>
                                          <p:spTgt spid="48"/>
                                        </p:tgtEl>
                                        <p:attrNameLst>
                                          <p:attrName>ppt_x</p:attrName>
                                          <p:attrName>ppt_y</p:attrName>
                                        </p:attrNameLst>
                                      </p:cBhvr>
                                      <p:rCtr x="20576" y="36227"/>
                                    </p:animMotion>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4500"/>
                            </p:stCondLst>
                            <p:childTnLst>
                              <p:par>
                                <p:cTn id="49" presetID="2" presetClass="entr" presetSubtype="8" fill="hold" grpId="0" nodeType="after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fill="hold"/>
                                        <p:tgtEl>
                                          <p:spTgt spid="43"/>
                                        </p:tgtEl>
                                        <p:attrNameLst>
                                          <p:attrName>ppt_x</p:attrName>
                                        </p:attrNameLst>
                                      </p:cBhvr>
                                      <p:tavLst>
                                        <p:tav tm="0">
                                          <p:val>
                                            <p:strVal val="0-#ppt_w/2"/>
                                          </p:val>
                                        </p:tav>
                                        <p:tav tm="100000">
                                          <p:val>
                                            <p:strVal val="#ppt_x"/>
                                          </p:val>
                                        </p:tav>
                                      </p:tavLst>
                                    </p:anim>
                                    <p:anim calcmode="lin" valueType="num">
                                      <p:cBhvr additive="base">
                                        <p:cTn id="52" dur="500" fill="hold"/>
                                        <p:tgtEl>
                                          <p:spTgt spid="43"/>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2" presetClass="entr" presetSubtype="8"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 calcmode="lin" valueType="num">
                                      <p:cBhvr additive="base">
                                        <p:cTn id="56" dur="500" fill="hold"/>
                                        <p:tgtEl>
                                          <p:spTgt spid="44"/>
                                        </p:tgtEl>
                                        <p:attrNameLst>
                                          <p:attrName>ppt_x</p:attrName>
                                        </p:attrNameLst>
                                      </p:cBhvr>
                                      <p:tavLst>
                                        <p:tav tm="0">
                                          <p:val>
                                            <p:strVal val="0-#ppt_w/2"/>
                                          </p:val>
                                        </p:tav>
                                        <p:tav tm="100000">
                                          <p:val>
                                            <p:strVal val="#ppt_x"/>
                                          </p:val>
                                        </p:tav>
                                      </p:tavLst>
                                    </p:anim>
                                    <p:anim calcmode="lin" valueType="num">
                                      <p:cBhvr additive="base">
                                        <p:cTn id="57" dur="500" fill="hold"/>
                                        <p:tgtEl>
                                          <p:spTgt spid="44"/>
                                        </p:tgtEl>
                                        <p:attrNameLst>
                                          <p:attrName>ppt_y</p:attrName>
                                        </p:attrNameLst>
                                      </p:cBhvr>
                                      <p:tavLst>
                                        <p:tav tm="0">
                                          <p:val>
                                            <p:strVal val="#ppt_y"/>
                                          </p:val>
                                        </p:tav>
                                        <p:tav tm="100000">
                                          <p:val>
                                            <p:strVal val="#ppt_y"/>
                                          </p:val>
                                        </p:tav>
                                      </p:tavLst>
                                    </p:anim>
                                  </p:childTnLst>
                                </p:cTn>
                              </p:par>
                            </p:childTnLst>
                          </p:cTn>
                        </p:par>
                        <p:par>
                          <p:cTn id="58" fill="hold">
                            <p:stCondLst>
                              <p:cond delay="5500"/>
                            </p:stCondLst>
                            <p:childTnLst>
                              <p:par>
                                <p:cTn id="59" presetID="2" presetClass="entr" presetSubtype="8" fill="hold" grpId="0" nodeType="after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500" fill="hold"/>
                                        <p:tgtEl>
                                          <p:spTgt spid="45"/>
                                        </p:tgtEl>
                                        <p:attrNameLst>
                                          <p:attrName>ppt_x</p:attrName>
                                        </p:attrNameLst>
                                      </p:cBhvr>
                                      <p:tavLst>
                                        <p:tav tm="0">
                                          <p:val>
                                            <p:strVal val="0-#ppt_w/2"/>
                                          </p:val>
                                        </p:tav>
                                        <p:tav tm="100000">
                                          <p:val>
                                            <p:strVal val="#ppt_x"/>
                                          </p:val>
                                        </p:tav>
                                      </p:tavLst>
                                    </p:anim>
                                    <p:anim calcmode="lin" valueType="num">
                                      <p:cBhvr additive="base">
                                        <p:cTn id="62" dur="500" fill="hold"/>
                                        <p:tgtEl>
                                          <p:spTgt spid="45"/>
                                        </p:tgtEl>
                                        <p:attrNameLst>
                                          <p:attrName>ppt_y</p:attrName>
                                        </p:attrNameLst>
                                      </p:cBhvr>
                                      <p:tavLst>
                                        <p:tav tm="0">
                                          <p:val>
                                            <p:strVal val="#ppt_y"/>
                                          </p:val>
                                        </p:tav>
                                        <p:tav tm="100000">
                                          <p:val>
                                            <p:strVal val="#ppt_y"/>
                                          </p:val>
                                        </p:tav>
                                      </p:tavLst>
                                    </p:anim>
                                  </p:childTnLst>
                                </p:cTn>
                              </p:par>
                              <p:par>
                                <p:cTn id="63" presetID="2" presetClass="entr" presetSubtype="8" fill="hold" nodeType="withEffect">
                                  <p:stCondLst>
                                    <p:cond delay="0"/>
                                  </p:stCondLst>
                                  <p:childTnLst>
                                    <p:set>
                                      <p:cBhvr>
                                        <p:cTn id="64" dur="1" fill="hold">
                                          <p:stCondLst>
                                            <p:cond delay="0"/>
                                          </p:stCondLst>
                                        </p:cTn>
                                        <p:tgtEl>
                                          <p:spTgt spid="46"/>
                                        </p:tgtEl>
                                        <p:attrNameLst>
                                          <p:attrName>style.visibility</p:attrName>
                                        </p:attrNameLst>
                                      </p:cBhvr>
                                      <p:to>
                                        <p:strVal val="visible"/>
                                      </p:to>
                                    </p:set>
                                    <p:anim calcmode="lin" valueType="num">
                                      <p:cBhvr additive="base">
                                        <p:cTn id="65" dur="500" fill="hold"/>
                                        <p:tgtEl>
                                          <p:spTgt spid="46"/>
                                        </p:tgtEl>
                                        <p:attrNameLst>
                                          <p:attrName>ppt_x</p:attrName>
                                        </p:attrNameLst>
                                      </p:cBhvr>
                                      <p:tavLst>
                                        <p:tav tm="0">
                                          <p:val>
                                            <p:strVal val="0-#ppt_w/2"/>
                                          </p:val>
                                        </p:tav>
                                        <p:tav tm="100000">
                                          <p:val>
                                            <p:strVal val="#ppt_x"/>
                                          </p:val>
                                        </p:tav>
                                      </p:tavLst>
                                    </p:anim>
                                    <p:anim calcmode="lin" valueType="num">
                                      <p:cBhvr additive="base">
                                        <p:cTn id="66" dur="500" fill="hold"/>
                                        <p:tgtEl>
                                          <p:spTgt spid="46"/>
                                        </p:tgtEl>
                                        <p:attrNameLst>
                                          <p:attrName>ppt_y</p:attrName>
                                        </p:attrNameLst>
                                      </p:cBhvr>
                                      <p:tavLst>
                                        <p:tav tm="0">
                                          <p:val>
                                            <p:strVal val="#ppt_y"/>
                                          </p:val>
                                        </p:tav>
                                        <p:tav tm="100000">
                                          <p:val>
                                            <p:strVal val="#ppt_y"/>
                                          </p:val>
                                        </p:tav>
                                      </p:tavLst>
                                    </p:anim>
                                  </p:childTnLst>
                                </p:cTn>
                              </p:par>
                            </p:childTnLst>
                          </p:cTn>
                        </p:par>
                        <p:par>
                          <p:cTn id="67" fill="hold">
                            <p:stCondLst>
                              <p:cond delay="6000"/>
                            </p:stCondLst>
                            <p:childTnLst>
                              <p:par>
                                <p:cTn id="68" presetID="14" presetClass="entr" presetSubtype="10" fill="hold" grpId="0" nodeType="afterEffect">
                                  <p:stCondLst>
                                    <p:cond delay="0"/>
                                  </p:stCondLst>
                                  <p:iterate type="lt">
                                    <p:tmPct val="30000"/>
                                  </p:iterate>
                                  <p:childTnLst>
                                    <p:set>
                                      <p:cBhvr>
                                        <p:cTn id="69" dur="1" fill="hold">
                                          <p:stCondLst>
                                            <p:cond delay="0"/>
                                          </p:stCondLst>
                                        </p:cTn>
                                        <p:tgtEl>
                                          <p:spTgt spid="24"/>
                                        </p:tgtEl>
                                        <p:attrNameLst>
                                          <p:attrName>style.visibility</p:attrName>
                                        </p:attrNameLst>
                                      </p:cBhvr>
                                      <p:to>
                                        <p:strVal val="visible"/>
                                      </p:to>
                                    </p:set>
                                    <p:animEffect transition="in" filter="randombar(horizontal)">
                                      <p:cBhvr>
                                        <p:cTn id="70" dur="500"/>
                                        <p:tgtEl>
                                          <p:spTgt spid="24"/>
                                        </p:tgtEl>
                                      </p:cBhvr>
                                    </p:animEffect>
                                  </p:childTnLst>
                                </p:cTn>
                              </p:par>
                            </p:childTnLst>
                          </p:cTn>
                        </p:par>
                        <p:par>
                          <p:cTn id="71" fill="hold">
                            <p:stCondLst>
                              <p:cond delay="6250"/>
                            </p:stCondLst>
                            <p:childTnLst>
                              <p:par>
                                <p:cTn id="72" presetID="16" presetClass="entr" presetSubtype="21" fill="hold"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barn(inVertical)">
                                      <p:cBhvr>
                                        <p:cTn id="74" dur="500"/>
                                        <p:tgtEl>
                                          <p:spTgt spid="26"/>
                                        </p:tgtEl>
                                      </p:cBhvr>
                                    </p:animEffect>
                                  </p:childTnLst>
                                </p:cTn>
                              </p:par>
                              <p:par>
                                <p:cTn id="75" presetID="12" presetClass="entr" presetSubtype="4" fill="hold" grpId="0" nodeType="withEffect">
                                  <p:stCondLst>
                                    <p:cond delay="1000"/>
                                  </p:stCondLst>
                                  <p:childTnLst>
                                    <p:set>
                                      <p:cBhvr>
                                        <p:cTn id="76" dur="1" fill="hold">
                                          <p:stCondLst>
                                            <p:cond delay="0"/>
                                          </p:stCondLst>
                                        </p:cTn>
                                        <p:tgtEl>
                                          <p:spTgt spid="29"/>
                                        </p:tgtEl>
                                        <p:attrNameLst>
                                          <p:attrName>style.visibility</p:attrName>
                                        </p:attrNameLst>
                                      </p:cBhvr>
                                      <p:to>
                                        <p:strVal val="visible"/>
                                      </p:to>
                                    </p:set>
                                    <p:anim calcmode="lin" valueType="num">
                                      <p:cBhvr additive="base">
                                        <p:cTn id="77" dur="500"/>
                                        <p:tgtEl>
                                          <p:spTgt spid="29"/>
                                        </p:tgtEl>
                                        <p:attrNameLst>
                                          <p:attrName>ppt_y</p:attrName>
                                        </p:attrNameLst>
                                      </p:cBhvr>
                                      <p:tavLst>
                                        <p:tav tm="0">
                                          <p:val>
                                            <p:strVal val="#ppt_y+#ppt_h*1.125000"/>
                                          </p:val>
                                        </p:tav>
                                        <p:tav tm="100000">
                                          <p:val>
                                            <p:strVal val="#ppt_y"/>
                                          </p:val>
                                        </p:tav>
                                      </p:tavLst>
                                    </p:anim>
                                    <p:animEffect transition="in" filter="wipe(up)">
                                      <p:cBhvr>
                                        <p:cTn id="78" dur="500"/>
                                        <p:tgtEl>
                                          <p:spTgt spid="29"/>
                                        </p:tgtEl>
                                      </p:cBhvr>
                                    </p:animEffect>
                                  </p:childTnLst>
                                </p:cTn>
                              </p:par>
                              <p:par>
                                <p:cTn id="79" presetID="12" presetClass="entr" presetSubtype="4" fill="hold" grpId="0" nodeType="withEffect">
                                  <p:stCondLst>
                                    <p:cond delay="1000"/>
                                  </p:stCondLst>
                                  <p:childTnLst>
                                    <p:set>
                                      <p:cBhvr>
                                        <p:cTn id="80" dur="1" fill="hold">
                                          <p:stCondLst>
                                            <p:cond delay="0"/>
                                          </p:stCondLst>
                                        </p:cTn>
                                        <p:tgtEl>
                                          <p:spTgt spid="30"/>
                                        </p:tgtEl>
                                        <p:attrNameLst>
                                          <p:attrName>style.visibility</p:attrName>
                                        </p:attrNameLst>
                                      </p:cBhvr>
                                      <p:to>
                                        <p:strVal val="visible"/>
                                      </p:to>
                                    </p:set>
                                    <p:anim calcmode="lin" valueType="num">
                                      <p:cBhvr additive="base">
                                        <p:cTn id="81" dur="500"/>
                                        <p:tgtEl>
                                          <p:spTgt spid="30"/>
                                        </p:tgtEl>
                                        <p:attrNameLst>
                                          <p:attrName>ppt_y</p:attrName>
                                        </p:attrNameLst>
                                      </p:cBhvr>
                                      <p:tavLst>
                                        <p:tav tm="0">
                                          <p:val>
                                            <p:strVal val="#ppt_y+#ppt_h*1.125000"/>
                                          </p:val>
                                        </p:tav>
                                        <p:tav tm="100000">
                                          <p:val>
                                            <p:strVal val="#ppt_y"/>
                                          </p:val>
                                        </p:tav>
                                      </p:tavLst>
                                    </p:anim>
                                    <p:animEffect transition="in" filter="wipe(up)">
                                      <p:cBhvr>
                                        <p:cTn id="8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4" grpId="0" animBg="1"/>
      <p:bldP spid="15" grpId="0" animBg="1"/>
      <p:bldP spid="17" grpId="0"/>
      <p:bldP spid="24" grpId="0"/>
      <p:bldP spid="29" grpId="0"/>
      <p:bldP spid="30" grpId="0"/>
      <p:bldP spid="43" grpId="0" animBg="1"/>
      <p:bldP spid="44" grpId="0" animBg="1"/>
      <p:bldP spid="45" grpId="0" animBg="1"/>
      <p:bldP spid="4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4496011"/>
            <a:chOff x="946620" y="1670343"/>
            <a:chExt cx="10153650" cy="4496011"/>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a:t>
              </a:r>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、采购与付款循环涉及的主要业务活动</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69477" y="2335399"/>
              <a:ext cx="9517380" cy="383095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（一）请购商品和劳务</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仓库负责对需要购买的已列入存货清单的项目填写请购单，其他部门也可以对所需要购买的未列入存货清单的项目编制请购单。大多数企业对正常经营所需物资的购买均做一般授权。例如，仓库在现有库存达到再订购点时就可直接提出采购申请，其他部门也可为正常的维修工作和类似工作直接申请采购有关物品。但对资本支出和租赁合同，企业则通常要求做特别授权，只允许指定人员提出请购。</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请购单可由手工或计算机编制。由于企业内不少部门都可以填列请购单，可能不便事先编号，为加强控制，每张请购单必须经过对这类支出预算负责的主管人员签字批准。</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请购单是证明有关采购交易的“发生”认定的凭据之一，也是采购交易轨迹的起点。</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4424866"/>
            <a:chOff x="946620" y="1670343"/>
            <a:chExt cx="10153650" cy="4424866"/>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a:t>
              </a:r>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、采购与付款循环涉及的主要业务活动</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69477" y="2263391"/>
              <a:ext cx="9517380" cy="3831818"/>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（二）编制订购单</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采购部门在收到请购单后，只能对经过批准的请购单发出订购单。对每张订</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购单，采购部门应确定最佳的供应来源。对一些大额、重要的采购项目，应采取</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竞价方式来确定供应商，以保证供货的质量、及时性和成本的低廉。</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订购单应正确填写所需要商品的品名、数量、价格、厂商名称和地址等，预</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先予以顺序编号并经过被授权的采购人员签名。其正联应送交供应商，副联则送</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至企业内部的验收部门、应付凭单部门和编制请购单的部门。随后，应独立检查</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订购单的处理，以确定是否确实收到商品并正确入账。</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这项检查与采购交易的“完整性”和“发生”认定有关。</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5182575"/>
            <a:chOff x="946620" y="1670343"/>
            <a:chExt cx="10153650" cy="5182575"/>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a:t>
              </a:r>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、采购与付款循环涉及的主要业务活动</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69477" y="2191383"/>
              <a:ext cx="9517380" cy="466153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（三）验收商品</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有效的订购单代表企业已授权验收部门接受供应商发运来的商品。验收部门首先应比较所收商品与订购单上的要求是否相符，如商品的品名、摘要、数量、到货时间等，然后再盘点商品并检查商品有无损坏。</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验收后，验收部门应对已收货的每张订购单编制一式多联、预先按顺序编号的验收单，作为验收和检验商品的依据。验收人员将商品送交仓库或其他请购部门时，应取得经过签字的收据，或要求其在验收单的副联上签收，以确立他们对所采购的资产应负的保管责任。验收人员还应将其中的一联验收单送交应付凭单部门。</a:t>
              </a:r>
              <a:endPar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smtClean="0">
                  <a:solidFill>
                    <a:schemeClr val="hlink"/>
                  </a:solidFill>
                  <a:latin typeface="微软雅黑" panose="020B0503020204020204" pitchFamily="34" charset="-122"/>
                  <a:ea typeface="微软雅黑" panose="020B0503020204020204" pitchFamily="34" charset="-122"/>
                  <a:cs typeface="微软雅黑" panose="020B0503020204020204" pitchFamily="34" charset="-122"/>
                  <a:sym typeface="+mn-ea"/>
                </a:rPr>
                <a:t>验收单是支持资产或费用以及与采购有关的负债的“存在或发生”认定的重要凭证。定期独立检查验收单的顺序以确定每笔采购交易都已编制凭单，则与采购交易的“完整性”认定有关。</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559266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采购与付款循环内部控制及其测试</a:t>
            </a:r>
            <a:endPar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矩形 34"/>
          <p:cNvSpPr/>
          <p:nvPr/>
        </p:nvSpPr>
        <p:spPr>
          <a:xfrm>
            <a:off x="6455246" y="188595"/>
            <a:ext cx="573484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17012</Words>
  <Application>WPS 演示</Application>
  <PresentationFormat>自定义</PresentationFormat>
  <Paragraphs>864</Paragraphs>
  <Slides>62</Slides>
  <Notes>62</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62</vt:i4>
      </vt:variant>
    </vt:vector>
  </HeadingPairs>
  <TitlesOfParts>
    <vt:vector size="75" baseType="lpstr">
      <vt:lpstr>Arial</vt:lpstr>
      <vt:lpstr>宋体</vt:lpstr>
      <vt:lpstr>Wingdings</vt:lpstr>
      <vt:lpstr>微软雅黑</vt:lpstr>
      <vt:lpstr>AvantGarde Md BT</vt:lpstr>
      <vt:lpstr>不给糖就捣蛋的万圣节</vt:lpstr>
      <vt:lpstr>方正兰亭黑_GBK</vt:lpstr>
      <vt:lpstr>Arial Unicode MS</vt:lpstr>
      <vt:lpstr>Agency FB</vt:lpstr>
      <vt:lpstr>Lato Regular</vt:lpstr>
      <vt:lpstr>方正大黑体_GBK</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金融理财方案PPT</dc:title>
  <dc:creator/>
  <cp:lastModifiedBy>六月</cp:lastModifiedBy>
  <cp:revision>14</cp:revision>
  <dcterms:created xsi:type="dcterms:W3CDTF">2017-02-25T10:00:00Z</dcterms:created>
  <dcterms:modified xsi:type="dcterms:W3CDTF">2021-12-25T02:08:21Z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2052-11.3.0.9228</vt:lpwstr>
  </property>
</Properties>
</file>